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3" r:id="rId2"/>
    <p:sldId id="258" r:id="rId3"/>
    <p:sldId id="259" r:id="rId4"/>
    <p:sldId id="264" r:id="rId5"/>
    <p:sldId id="265" r:id="rId6"/>
    <p:sldId id="267" r:id="rId7"/>
    <p:sldId id="262" r:id="rId8"/>
    <p:sldId id="261" r:id="rId9"/>
    <p:sldId id="260" r:id="rId10"/>
    <p:sldId id="268" r:id="rId11"/>
    <p:sldId id="274" r:id="rId12"/>
    <p:sldId id="269" r:id="rId13"/>
    <p:sldId id="270" r:id="rId14"/>
    <p:sldId id="271" r:id="rId15"/>
    <p:sldId id="281" r:id="rId16"/>
    <p:sldId id="272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96E"/>
    <a:srgbClr val="C9E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C53A28-56CD-4893-831A-5F376D110B5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8FC006D-C3B8-4D9F-AB38-39D2B1262D6C}" type="pres">
      <dgm:prSet presAssocID="{17C53A28-56CD-4893-831A-5F376D110B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</dgm:ptLst>
  <dgm:cxnLst>
    <dgm:cxn modelId="{5BBAF038-F58E-4967-9EE4-FB4BA66F5EDE}" type="presOf" srcId="{17C53A28-56CD-4893-831A-5F376D110B55}" destId="{08FC006D-C3B8-4D9F-AB38-39D2B1262D6C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59545D-7CDE-4BBD-B94B-10842A6C9552}" type="doc">
      <dgm:prSet loTypeId="urn:microsoft.com/office/officeart/2005/8/layout/cycle6" loCatId="relationship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AF0C3206-4568-4614-899B-7CC0CD5251BE}">
      <dgm:prSet phldrT="[Text]" custT="1"/>
      <dgm:spPr/>
      <dgm:t>
        <a:bodyPr/>
        <a:lstStyle/>
        <a:p>
          <a:r>
            <a:rPr lang="hr-HR" sz="2400" dirty="0" smtClean="0">
              <a:latin typeface="Bookman Old Style" pitchFamily="18" charset="0"/>
            </a:rPr>
            <a:t>Učenik s teškoćama u razvoju</a:t>
          </a:r>
          <a:endParaRPr lang="hr-HR" sz="2400" dirty="0">
            <a:latin typeface="Bookman Old Style" pitchFamily="18" charset="0"/>
          </a:endParaRPr>
        </a:p>
      </dgm:t>
    </dgm:pt>
    <dgm:pt modelId="{DDE5DCA5-6430-48AC-A24C-917CCB0A9FB3}" type="parTrans" cxnId="{055985FE-43CD-419E-81AB-9081245BF666}">
      <dgm:prSet/>
      <dgm:spPr/>
      <dgm:t>
        <a:bodyPr/>
        <a:lstStyle/>
        <a:p>
          <a:endParaRPr lang="hr-HR"/>
        </a:p>
      </dgm:t>
    </dgm:pt>
    <dgm:pt modelId="{80894B34-1F56-4181-B2FD-F17D19BCFF94}" type="sibTrans" cxnId="{055985FE-43CD-419E-81AB-9081245BF666}">
      <dgm:prSet/>
      <dgm:spPr/>
      <dgm:t>
        <a:bodyPr/>
        <a:lstStyle/>
        <a:p>
          <a:endParaRPr lang="hr-HR"/>
        </a:p>
      </dgm:t>
    </dgm:pt>
    <dgm:pt modelId="{9E784018-8004-455D-9808-275FE8926E10}">
      <dgm:prSet phldrT="[Text]" custT="1"/>
      <dgm:spPr/>
      <dgm:t>
        <a:bodyPr/>
        <a:lstStyle/>
        <a:p>
          <a:r>
            <a:rPr lang="hr-HR" sz="2400" dirty="0" smtClean="0">
              <a:latin typeface="Bookman Old Style" pitchFamily="18" charset="0"/>
            </a:rPr>
            <a:t> M</a:t>
          </a:r>
          <a:r>
            <a:rPr lang="hr-HR" sz="2000" dirty="0" smtClean="0">
              <a:latin typeface="Bookman Old Style" pitchFamily="18" charset="0"/>
            </a:rPr>
            <a:t>išljenje profesionalnog usmjeravanja vezano za zanimanje učenika</a:t>
          </a:r>
          <a:endParaRPr lang="hr-HR" sz="2000" dirty="0">
            <a:latin typeface="Bookman Old Style" pitchFamily="18" charset="0"/>
          </a:endParaRPr>
        </a:p>
      </dgm:t>
    </dgm:pt>
    <dgm:pt modelId="{72F8B2ED-3D67-4107-B113-C7D74DBE4811}" type="parTrans" cxnId="{A170AAAA-903A-4A00-8FC0-51FEE1B4B285}">
      <dgm:prSet/>
      <dgm:spPr/>
      <dgm:t>
        <a:bodyPr/>
        <a:lstStyle/>
        <a:p>
          <a:endParaRPr lang="hr-HR"/>
        </a:p>
      </dgm:t>
    </dgm:pt>
    <dgm:pt modelId="{326D01A0-4A5F-479E-B32C-238E634C6C4A}" type="sibTrans" cxnId="{A170AAAA-903A-4A00-8FC0-51FEE1B4B285}">
      <dgm:prSet/>
      <dgm:spPr/>
      <dgm:t>
        <a:bodyPr/>
        <a:lstStyle/>
        <a:p>
          <a:endParaRPr lang="hr-HR"/>
        </a:p>
      </dgm:t>
    </dgm:pt>
    <dgm:pt modelId="{A1405998-0190-4508-90EF-80A6425EF907}">
      <dgm:prSet phldrT="[Text]" custT="1"/>
      <dgm:spPr/>
      <dgm:t>
        <a:bodyPr/>
        <a:lstStyle/>
        <a:p>
          <a:r>
            <a:rPr lang="hr-HR" sz="2400" dirty="0" smtClean="0">
              <a:latin typeface="Bookman Old Style" pitchFamily="18" charset="0"/>
            </a:rPr>
            <a:t>Stručna praksa </a:t>
          </a:r>
        </a:p>
        <a:p>
          <a:r>
            <a:rPr lang="hr-HR" sz="2400" dirty="0" smtClean="0">
              <a:latin typeface="Bookman Old Style" pitchFamily="18" charset="0"/>
            </a:rPr>
            <a:t>?</a:t>
          </a:r>
          <a:endParaRPr lang="hr-HR" sz="2400" dirty="0">
            <a:latin typeface="Bookman Old Style" pitchFamily="18" charset="0"/>
          </a:endParaRPr>
        </a:p>
      </dgm:t>
    </dgm:pt>
    <dgm:pt modelId="{FE9F3C21-2CD1-41E8-8CB8-7B1BEB82CF30}" type="parTrans" cxnId="{F0E22C0A-D3E2-48B8-B755-FB0FFB546451}">
      <dgm:prSet/>
      <dgm:spPr/>
      <dgm:t>
        <a:bodyPr/>
        <a:lstStyle/>
        <a:p>
          <a:endParaRPr lang="hr-HR"/>
        </a:p>
      </dgm:t>
    </dgm:pt>
    <dgm:pt modelId="{FD501E6E-2C0F-47F5-A7EE-E7A847F3E079}" type="sibTrans" cxnId="{F0E22C0A-D3E2-48B8-B755-FB0FFB546451}">
      <dgm:prSet/>
      <dgm:spPr/>
      <dgm:t>
        <a:bodyPr/>
        <a:lstStyle/>
        <a:p>
          <a:endParaRPr lang="hr-HR"/>
        </a:p>
      </dgm:t>
    </dgm:pt>
    <dgm:pt modelId="{4D04426B-1BEF-4397-8793-452731B9D4A9}">
      <dgm:prSet phldrT="[Text]" custT="1"/>
      <dgm:spPr/>
      <dgm:t>
        <a:bodyPr/>
        <a:lstStyle/>
        <a:p>
          <a:r>
            <a:rPr lang="hr-HR" sz="2400" dirty="0" smtClean="0">
              <a:latin typeface="Bookman Old Style" pitchFamily="18" charset="0"/>
            </a:rPr>
            <a:t>SŠ Centar za odgoj i obrazovanje</a:t>
          </a:r>
          <a:endParaRPr lang="hr-HR" sz="2400" dirty="0">
            <a:latin typeface="Bookman Old Style" pitchFamily="18" charset="0"/>
          </a:endParaRPr>
        </a:p>
      </dgm:t>
    </dgm:pt>
    <dgm:pt modelId="{2642EFF0-8BFB-4584-8A62-F74940A26476}" type="parTrans" cxnId="{4F1BA3A8-A896-4182-AF66-C519915A5603}">
      <dgm:prSet/>
      <dgm:spPr/>
      <dgm:t>
        <a:bodyPr/>
        <a:lstStyle/>
        <a:p>
          <a:endParaRPr lang="hr-HR"/>
        </a:p>
      </dgm:t>
    </dgm:pt>
    <dgm:pt modelId="{A6A60CD3-740E-4FAD-811D-BB48487EC285}" type="sibTrans" cxnId="{4F1BA3A8-A896-4182-AF66-C519915A5603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hr-HR"/>
        </a:p>
      </dgm:t>
    </dgm:pt>
    <dgm:pt modelId="{7AEABB01-64DA-46A2-B839-B43E86B8B002}" type="pres">
      <dgm:prSet presAssocID="{0E59545D-7CDE-4BBD-B94B-10842A6C95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2017718-5E90-4B06-A20A-EB9634DF5F45}" type="pres">
      <dgm:prSet presAssocID="{AF0C3206-4568-4614-899B-7CC0CD5251BE}" presName="node" presStyleLbl="node1" presStyleIdx="0" presStyleCnt="4" custScaleX="217899" custRadScaleRad="89948" custRadScaleInc="-81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r-HR"/>
        </a:p>
      </dgm:t>
    </dgm:pt>
    <dgm:pt modelId="{09395312-D074-4497-9E2A-BFB2173ACC04}" type="pres">
      <dgm:prSet presAssocID="{AF0C3206-4568-4614-899B-7CC0CD5251BE}" presName="spNode" presStyleCnt="0"/>
      <dgm:spPr/>
    </dgm:pt>
    <dgm:pt modelId="{AC6E296D-EFCD-4BF1-BA5D-E6BCE60199B9}" type="pres">
      <dgm:prSet presAssocID="{80894B34-1F56-4181-B2FD-F17D19BCFF94}" presName="sibTrans" presStyleLbl="sibTrans1D1" presStyleIdx="0" presStyleCnt="4"/>
      <dgm:spPr/>
      <dgm:t>
        <a:bodyPr/>
        <a:lstStyle/>
        <a:p>
          <a:endParaRPr lang="hr-HR"/>
        </a:p>
      </dgm:t>
    </dgm:pt>
    <dgm:pt modelId="{2E2F369A-121E-4058-A42D-688F050C1778}" type="pres">
      <dgm:prSet presAssocID="{9E784018-8004-455D-9808-275FE8926E10}" presName="node" presStyleLbl="node1" presStyleIdx="1" presStyleCnt="4" custScaleX="208019" custScaleY="13981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r-HR"/>
        </a:p>
      </dgm:t>
    </dgm:pt>
    <dgm:pt modelId="{C9C00252-98D1-4241-A58E-E89315404401}" type="pres">
      <dgm:prSet presAssocID="{9E784018-8004-455D-9808-275FE8926E10}" presName="spNode" presStyleCnt="0"/>
      <dgm:spPr/>
    </dgm:pt>
    <dgm:pt modelId="{40C3ABFC-B8BD-4D6B-9E66-53C00D209219}" type="pres">
      <dgm:prSet presAssocID="{326D01A0-4A5F-479E-B32C-238E634C6C4A}" presName="sibTrans" presStyleLbl="sibTrans1D1" presStyleIdx="1" presStyleCnt="4"/>
      <dgm:spPr/>
      <dgm:t>
        <a:bodyPr/>
        <a:lstStyle/>
        <a:p>
          <a:endParaRPr lang="hr-HR"/>
        </a:p>
      </dgm:t>
    </dgm:pt>
    <dgm:pt modelId="{14CC4186-A952-4E4A-9DEB-E9583C41D0C2}" type="pres">
      <dgm:prSet presAssocID="{A1405998-0190-4508-90EF-80A6425EF907}" presName="node" presStyleLbl="node1" presStyleIdx="2" presStyleCnt="4" custScaleX="147185" custRadScaleRad="82803" custRadScaleInc="-523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r-HR"/>
        </a:p>
      </dgm:t>
    </dgm:pt>
    <dgm:pt modelId="{486789F6-B284-43A2-AE56-4B777E7F0020}" type="pres">
      <dgm:prSet presAssocID="{A1405998-0190-4508-90EF-80A6425EF907}" presName="spNode" presStyleCnt="0"/>
      <dgm:spPr/>
    </dgm:pt>
    <dgm:pt modelId="{16356C39-F07E-413D-8A69-F06521FDACE9}" type="pres">
      <dgm:prSet presAssocID="{FD501E6E-2C0F-47F5-A7EE-E7A847F3E079}" presName="sibTrans" presStyleLbl="sibTrans1D1" presStyleIdx="2" presStyleCnt="4"/>
      <dgm:spPr/>
      <dgm:t>
        <a:bodyPr/>
        <a:lstStyle/>
        <a:p>
          <a:endParaRPr lang="hr-HR"/>
        </a:p>
      </dgm:t>
    </dgm:pt>
    <dgm:pt modelId="{BA846E8F-59B0-409C-A32C-8EA7BC55216C}" type="pres">
      <dgm:prSet presAssocID="{4D04426B-1BEF-4397-8793-452731B9D4A9}" presName="node" presStyleLbl="node1" presStyleIdx="3" presStyleCnt="4" custScaleX="182161" custScaleY="11744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r-HR"/>
        </a:p>
      </dgm:t>
    </dgm:pt>
    <dgm:pt modelId="{84927563-C55D-49E3-B322-14EE1250662D}" type="pres">
      <dgm:prSet presAssocID="{4D04426B-1BEF-4397-8793-452731B9D4A9}" presName="spNode" presStyleCnt="0"/>
      <dgm:spPr/>
    </dgm:pt>
    <dgm:pt modelId="{FC76D959-8991-404A-8AAF-9B3CEC55101C}" type="pres">
      <dgm:prSet presAssocID="{A6A60CD3-740E-4FAD-811D-BB48487EC285}" presName="sibTrans" presStyleLbl="sibTrans1D1" presStyleIdx="3" presStyleCnt="4"/>
      <dgm:spPr/>
      <dgm:t>
        <a:bodyPr/>
        <a:lstStyle/>
        <a:p>
          <a:endParaRPr lang="hr-HR"/>
        </a:p>
      </dgm:t>
    </dgm:pt>
  </dgm:ptLst>
  <dgm:cxnLst>
    <dgm:cxn modelId="{089CA9FD-B522-4FC2-B4A8-CDAB1DD4C45B}" type="presOf" srcId="{9E784018-8004-455D-9808-275FE8926E10}" destId="{2E2F369A-121E-4058-A42D-688F050C1778}" srcOrd="0" destOrd="0" presId="urn:microsoft.com/office/officeart/2005/8/layout/cycle6"/>
    <dgm:cxn modelId="{055985FE-43CD-419E-81AB-9081245BF666}" srcId="{0E59545D-7CDE-4BBD-B94B-10842A6C9552}" destId="{AF0C3206-4568-4614-899B-7CC0CD5251BE}" srcOrd="0" destOrd="0" parTransId="{DDE5DCA5-6430-48AC-A24C-917CCB0A9FB3}" sibTransId="{80894B34-1F56-4181-B2FD-F17D19BCFF94}"/>
    <dgm:cxn modelId="{4F1BA3A8-A896-4182-AF66-C519915A5603}" srcId="{0E59545D-7CDE-4BBD-B94B-10842A6C9552}" destId="{4D04426B-1BEF-4397-8793-452731B9D4A9}" srcOrd="3" destOrd="0" parTransId="{2642EFF0-8BFB-4584-8A62-F74940A26476}" sibTransId="{A6A60CD3-740E-4FAD-811D-BB48487EC285}"/>
    <dgm:cxn modelId="{28FBFC01-3654-4CB3-AB64-2BCDAECB20F8}" type="presOf" srcId="{80894B34-1F56-4181-B2FD-F17D19BCFF94}" destId="{AC6E296D-EFCD-4BF1-BA5D-E6BCE60199B9}" srcOrd="0" destOrd="0" presId="urn:microsoft.com/office/officeart/2005/8/layout/cycle6"/>
    <dgm:cxn modelId="{B6E256B3-9D90-47BC-8591-30EC7A524BA8}" type="presOf" srcId="{326D01A0-4A5F-479E-B32C-238E634C6C4A}" destId="{40C3ABFC-B8BD-4D6B-9E66-53C00D209219}" srcOrd="0" destOrd="0" presId="urn:microsoft.com/office/officeart/2005/8/layout/cycle6"/>
    <dgm:cxn modelId="{A7C74D43-DBA3-4725-A814-C6C5F163D973}" type="presOf" srcId="{0E59545D-7CDE-4BBD-B94B-10842A6C9552}" destId="{7AEABB01-64DA-46A2-B839-B43E86B8B002}" srcOrd="0" destOrd="0" presId="urn:microsoft.com/office/officeart/2005/8/layout/cycle6"/>
    <dgm:cxn modelId="{A170AAAA-903A-4A00-8FC0-51FEE1B4B285}" srcId="{0E59545D-7CDE-4BBD-B94B-10842A6C9552}" destId="{9E784018-8004-455D-9808-275FE8926E10}" srcOrd="1" destOrd="0" parTransId="{72F8B2ED-3D67-4107-B113-C7D74DBE4811}" sibTransId="{326D01A0-4A5F-479E-B32C-238E634C6C4A}"/>
    <dgm:cxn modelId="{F0E22C0A-D3E2-48B8-B755-FB0FFB546451}" srcId="{0E59545D-7CDE-4BBD-B94B-10842A6C9552}" destId="{A1405998-0190-4508-90EF-80A6425EF907}" srcOrd="2" destOrd="0" parTransId="{FE9F3C21-2CD1-41E8-8CB8-7B1BEB82CF30}" sibTransId="{FD501E6E-2C0F-47F5-A7EE-E7A847F3E079}"/>
    <dgm:cxn modelId="{24D5B275-55B4-4A30-8EBF-0560C37EC3F9}" type="presOf" srcId="{FD501E6E-2C0F-47F5-A7EE-E7A847F3E079}" destId="{16356C39-F07E-413D-8A69-F06521FDACE9}" srcOrd="0" destOrd="0" presId="urn:microsoft.com/office/officeart/2005/8/layout/cycle6"/>
    <dgm:cxn modelId="{EE5A8B2D-75F3-4CDD-90AD-AAC0EC366C53}" type="presOf" srcId="{A1405998-0190-4508-90EF-80A6425EF907}" destId="{14CC4186-A952-4E4A-9DEB-E9583C41D0C2}" srcOrd="0" destOrd="0" presId="urn:microsoft.com/office/officeart/2005/8/layout/cycle6"/>
    <dgm:cxn modelId="{E86C8501-DB1F-4F07-AD01-0A222E6ED8A0}" type="presOf" srcId="{4D04426B-1BEF-4397-8793-452731B9D4A9}" destId="{BA846E8F-59B0-409C-A32C-8EA7BC55216C}" srcOrd="0" destOrd="0" presId="urn:microsoft.com/office/officeart/2005/8/layout/cycle6"/>
    <dgm:cxn modelId="{7C6914DF-17C3-4738-B612-4972EDD89806}" type="presOf" srcId="{A6A60CD3-740E-4FAD-811D-BB48487EC285}" destId="{FC76D959-8991-404A-8AAF-9B3CEC55101C}" srcOrd="0" destOrd="0" presId="urn:microsoft.com/office/officeart/2005/8/layout/cycle6"/>
    <dgm:cxn modelId="{FFFED447-A4A7-418C-8BC3-5D71944A997B}" type="presOf" srcId="{AF0C3206-4568-4614-899B-7CC0CD5251BE}" destId="{22017718-5E90-4B06-A20A-EB9634DF5F45}" srcOrd="0" destOrd="0" presId="urn:microsoft.com/office/officeart/2005/8/layout/cycle6"/>
    <dgm:cxn modelId="{63040AB1-5C38-4EA7-AF5B-1F9586C9A5DA}" type="presParOf" srcId="{7AEABB01-64DA-46A2-B839-B43E86B8B002}" destId="{22017718-5E90-4B06-A20A-EB9634DF5F45}" srcOrd="0" destOrd="0" presId="urn:microsoft.com/office/officeart/2005/8/layout/cycle6"/>
    <dgm:cxn modelId="{ECEBE0CB-6A41-4FB9-ADE7-21E62FCEA464}" type="presParOf" srcId="{7AEABB01-64DA-46A2-B839-B43E86B8B002}" destId="{09395312-D074-4497-9E2A-BFB2173ACC04}" srcOrd="1" destOrd="0" presId="urn:microsoft.com/office/officeart/2005/8/layout/cycle6"/>
    <dgm:cxn modelId="{5EED2B0E-F48D-4110-A40C-A216005BB89C}" type="presParOf" srcId="{7AEABB01-64DA-46A2-B839-B43E86B8B002}" destId="{AC6E296D-EFCD-4BF1-BA5D-E6BCE60199B9}" srcOrd="2" destOrd="0" presId="urn:microsoft.com/office/officeart/2005/8/layout/cycle6"/>
    <dgm:cxn modelId="{AA38686C-4F37-4F2E-B449-B1C0DCC2B01A}" type="presParOf" srcId="{7AEABB01-64DA-46A2-B839-B43E86B8B002}" destId="{2E2F369A-121E-4058-A42D-688F050C1778}" srcOrd="3" destOrd="0" presId="urn:microsoft.com/office/officeart/2005/8/layout/cycle6"/>
    <dgm:cxn modelId="{75773AD4-EA9A-490C-BA5A-4EA7EA48EE38}" type="presParOf" srcId="{7AEABB01-64DA-46A2-B839-B43E86B8B002}" destId="{C9C00252-98D1-4241-A58E-E89315404401}" srcOrd="4" destOrd="0" presId="urn:microsoft.com/office/officeart/2005/8/layout/cycle6"/>
    <dgm:cxn modelId="{AE022474-D1CB-46FF-9ED6-061BABBB037B}" type="presParOf" srcId="{7AEABB01-64DA-46A2-B839-B43E86B8B002}" destId="{40C3ABFC-B8BD-4D6B-9E66-53C00D209219}" srcOrd="5" destOrd="0" presId="urn:microsoft.com/office/officeart/2005/8/layout/cycle6"/>
    <dgm:cxn modelId="{416198C0-5798-45AE-886B-CC9E0ECC96CF}" type="presParOf" srcId="{7AEABB01-64DA-46A2-B839-B43E86B8B002}" destId="{14CC4186-A952-4E4A-9DEB-E9583C41D0C2}" srcOrd="6" destOrd="0" presId="urn:microsoft.com/office/officeart/2005/8/layout/cycle6"/>
    <dgm:cxn modelId="{2F1520C6-13F7-4247-ACA4-0698EB955CC2}" type="presParOf" srcId="{7AEABB01-64DA-46A2-B839-B43E86B8B002}" destId="{486789F6-B284-43A2-AE56-4B777E7F0020}" srcOrd="7" destOrd="0" presId="urn:microsoft.com/office/officeart/2005/8/layout/cycle6"/>
    <dgm:cxn modelId="{9B65783E-CF9C-4D67-A4C9-A9CD36FEF761}" type="presParOf" srcId="{7AEABB01-64DA-46A2-B839-B43E86B8B002}" destId="{16356C39-F07E-413D-8A69-F06521FDACE9}" srcOrd="8" destOrd="0" presId="urn:microsoft.com/office/officeart/2005/8/layout/cycle6"/>
    <dgm:cxn modelId="{3F5AFD70-0652-4CB6-8985-6F6BCB573F0E}" type="presParOf" srcId="{7AEABB01-64DA-46A2-B839-B43E86B8B002}" destId="{BA846E8F-59B0-409C-A32C-8EA7BC55216C}" srcOrd="9" destOrd="0" presId="urn:microsoft.com/office/officeart/2005/8/layout/cycle6"/>
    <dgm:cxn modelId="{89F86224-E789-4FAC-AC09-D00D83FB9F20}" type="presParOf" srcId="{7AEABB01-64DA-46A2-B839-B43E86B8B002}" destId="{84927563-C55D-49E3-B322-14EE1250662D}" srcOrd="10" destOrd="0" presId="urn:microsoft.com/office/officeart/2005/8/layout/cycle6"/>
    <dgm:cxn modelId="{9A4F44FC-CA1E-445A-8BE3-B078CC40408F}" type="presParOf" srcId="{7AEABB01-64DA-46A2-B839-B43E86B8B002}" destId="{FC76D959-8991-404A-8AAF-9B3CEC55101C}" srcOrd="11" destOrd="0" presId="urn:microsoft.com/office/officeart/2005/8/layout/cycle6"/>
  </dgm:cxnLst>
  <dgm:bg/>
  <dgm:whole>
    <a:ln w="44450" cmpd="sng">
      <a:solidFill>
        <a:schemeClr val="accent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17718-5E90-4B06-A20A-EB9634DF5F45}">
      <dsp:nvSpPr>
        <dsp:cNvPr id="0" name=""/>
        <dsp:cNvSpPr/>
      </dsp:nvSpPr>
      <dsp:spPr>
        <a:xfrm>
          <a:off x="2026056" y="216026"/>
          <a:ext cx="4316411" cy="1287600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Bookman Old Style" pitchFamily="18" charset="0"/>
            </a:rPr>
            <a:t>Učenik s teškoćama u razvoju</a:t>
          </a:r>
          <a:endParaRPr lang="hr-HR" sz="2400" kern="1200" dirty="0">
            <a:latin typeface="Bookman Old Style" pitchFamily="18" charset="0"/>
          </a:endParaRPr>
        </a:p>
      </dsp:txBody>
      <dsp:txXfrm>
        <a:off x="2658180" y="404591"/>
        <a:ext cx="3052163" cy="910470"/>
      </dsp:txXfrm>
    </dsp:sp>
    <dsp:sp modelId="{AC6E296D-EFCD-4BF1-BA5D-E6BCE60199B9}">
      <dsp:nvSpPr>
        <dsp:cNvPr id="0" name=""/>
        <dsp:cNvSpPr/>
      </dsp:nvSpPr>
      <dsp:spPr>
        <a:xfrm>
          <a:off x="1575330" y="1131807"/>
          <a:ext cx="4252453" cy="4252453"/>
        </a:xfrm>
        <a:custGeom>
          <a:avLst/>
          <a:gdLst/>
          <a:ahLst/>
          <a:cxnLst/>
          <a:rect l="0" t="0" r="0" b="0"/>
          <a:pathLst>
            <a:path>
              <a:moveTo>
                <a:pt x="3331985" y="374945"/>
              </a:moveTo>
              <a:arcTo wR="2126226" hR="2126226" stAng="18272846" swAng="877672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F369A-121E-4058-A42D-688F050C1778}">
      <dsp:nvSpPr>
        <dsp:cNvPr id="0" name=""/>
        <dsp:cNvSpPr/>
      </dsp:nvSpPr>
      <dsp:spPr>
        <a:xfrm>
          <a:off x="4258301" y="1872204"/>
          <a:ext cx="4120696" cy="1800206"/>
        </a:xfrm>
        <a:prstGeom prst="ellipse">
          <a:avLst/>
        </a:prstGeom>
        <a:solidFill>
          <a:schemeClr val="accent6">
            <a:shade val="80000"/>
            <a:hueOff val="0"/>
            <a:satOff val="-11274"/>
            <a:lumOff val="1127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Bookman Old Style" pitchFamily="18" charset="0"/>
            </a:rPr>
            <a:t> M</a:t>
          </a:r>
          <a:r>
            <a:rPr lang="hr-HR" sz="2000" kern="1200" dirty="0" smtClean="0">
              <a:latin typeface="Bookman Old Style" pitchFamily="18" charset="0"/>
            </a:rPr>
            <a:t>išljenje profesionalnog usmjeravanja vezano za zanimanje učenika</a:t>
          </a:r>
          <a:endParaRPr lang="hr-HR" sz="2000" kern="1200" dirty="0">
            <a:latin typeface="Bookman Old Style" pitchFamily="18" charset="0"/>
          </a:endParaRPr>
        </a:p>
      </dsp:txBody>
      <dsp:txXfrm>
        <a:off x="4861763" y="2135838"/>
        <a:ext cx="2913772" cy="1272938"/>
      </dsp:txXfrm>
    </dsp:sp>
    <dsp:sp modelId="{40C3ABFC-B8BD-4D6B-9E66-53C00D209219}">
      <dsp:nvSpPr>
        <dsp:cNvPr id="0" name=""/>
        <dsp:cNvSpPr/>
      </dsp:nvSpPr>
      <dsp:spPr>
        <a:xfrm>
          <a:off x="1632209" y="36701"/>
          <a:ext cx="4252453" cy="4252453"/>
        </a:xfrm>
        <a:custGeom>
          <a:avLst/>
          <a:gdLst/>
          <a:ahLst/>
          <a:cxnLst/>
          <a:rect l="0" t="0" r="0" b="0"/>
          <a:pathLst>
            <a:path>
              <a:moveTo>
                <a:pt x="3621284" y="3638061"/>
              </a:moveTo>
              <a:arcTo wR="2126226" hR="2126226" stAng="2719181" swAng="530159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-11132"/>
              <a:lumOff val="10639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C4186-A952-4E4A-9DEB-E9583C41D0C2}">
      <dsp:nvSpPr>
        <dsp:cNvPr id="0" name=""/>
        <dsp:cNvSpPr/>
      </dsp:nvSpPr>
      <dsp:spPr>
        <a:xfrm>
          <a:off x="2782846" y="3888426"/>
          <a:ext cx="2915621" cy="1287600"/>
        </a:xfrm>
        <a:prstGeom prst="ellipse">
          <a:avLst/>
        </a:prstGeom>
        <a:solidFill>
          <a:schemeClr val="accent6">
            <a:shade val="80000"/>
            <a:hueOff val="0"/>
            <a:satOff val="-22547"/>
            <a:lumOff val="225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Bookman Old Style" pitchFamily="18" charset="0"/>
            </a:rPr>
            <a:t>Stručna praksa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Bookman Old Style" pitchFamily="18" charset="0"/>
            </a:rPr>
            <a:t>?</a:t>
          </a:r>
          <a:endParaRPr lang="hr-HR" sz="2400" kern="1200" dirty="0">
            <a:latin typeface="Bookman Old Style" pitchFamily="18" charset="0"/>
          </a:endParaRPr>
        </a:p>
      </dsp:txBody>
      <dsp:txXfrm>
        <a:off x="3209829" y="4076991"/>
        <a:ext cx="2061655" cy="910470"/>
      </dsp:txXfrm>
    </dsp:sp>
    <dsp:sp modelId="{16356C39-F07E-413D-8A69-F06521FDACE9}">
      <dsp:nvSpPr>
        <dsp:cNvPr id="0" name=""/>
        <dsp:cNvSpPr/>
      </dsp:nvSpPr>
      <dsp:spPr>
        <a:xfrm>
          <a:off x="2422051" y="-55514"/>
          <a:ext cx="4252453" cy="4252453"/>
        </a:xfrm>
        <a:custGeom>
          <a:avLst/>
          <a:gdLst/>
          <a:ahLst/>
          <a:cxnLst/>
          <a:rect l="0" t="0" r="0" b="0"/>
          <a:pathLst>
            <a:path>
              <a:moveTo>
                <a:pt x="1018272" y="3940965"/>
              </a:moveTo>
              <a:arcTo wR="2126226" hR="2126226" stAng="7284322" swAng="909591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-22265"/>
              <a:lumOff val="21279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46E8F-59B0-409C-A32C-8EA7BC55216C}">
      <dsp:nvSpPr>
        <dsp:cNvPr id="0" name=""/>
        <dsp:cNvSpPr/>
      </dsp:nvSpPr>
      <dsp:spPr>
        <a:xfrm>
          <a:off x="261961" y="2016222"/>
          <a:ext cx="3608469" cy="1512170"/>
        </a:xfrm>
        <a:prstGeom prst="ellipse">
          <a:avLst/>
        </a:prstGeom>
        <a:solidFill>
          <a:schemeClr val="accent6">
            <a:shade val="80000"/>
            <a:hueOff val="0"/>
            <a:satOff val="-33821"/>
            <a:lumOff val="338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Bookman Old Style" pitchFamily="18" charset="0"/>
            </a:rPr>
            <a:t>SŠ Centar za odgoj i obrazovanje</a:t>
          </a:r>
          <a:endParaRPr lang="hr-HR" sz="2400" kern="1200" dirty="0">
            <a:latin typeface="Bookman Old Style" pitchFamily="18" charset="0"/>
          </a:endParaRPr>
        </a:p>
      </dsp:txBody>
      <dsp:txXfrm>
        <a:off x="790409" y="2237674"/>
        <a:ext cx="2551573" cy="1069266"/>
      </dsp:txXfrm>
    </dsp:sp>
    <dsp:sp modelId="{FC76D959-8991-404A-8AAF-9B3CEC55101C}">
      <dsp:nvSpPr>
        <dsp:cNvPr id="0" name=""/>
        <dsp:cNvSpPr/>
      </dsp:nvSpPr>
      <dsp:spPr>
        <a:xfrm>
          <a:off x="2462870" y="1186065"/>
          <a:ext cx="4252453" cy="4252453"/>
        </a:xfrm>
        <a:custGeom>
          <a:avLst/>
          <a:gdLst/>
          <a:ahLst/>
          <a:cxnLst/>
          <a:rect l="0" t="0" r="0" b="0"/>
          <a:pathLst>
            <a:path>
              <a:moveTo>
                <a:pt x="445360" y="824102"/>
              </a:moveTo>
              <a:arcTo wR="2126226" hR="2126226" stAng="13065842" swAng="1218708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-33397"/>
              <a:lumOff val="3191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7B70D1-5836-49E3-8F8D-DE8D8CCE8242}" type="datetimeFigureOut">
              <a:rPr lang="hr-HR"/>
              <a:pPr>
                <a:defRPr/>
              </a:pPr>
              <a:t>28.1.2013.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9695E0-A60E-4A1D-A8DA-08CD3505C22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8193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2D2C18-8C71-4BC3-88CC-CF2EE12E86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81600"/>
            <a:ext cx="8305800" cy="6858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867400"/>
            <a:ext cx="8305800" cy="685800"/>
          </a:xfrm>
        </p:spPr>
        <p:txBody>
          <a:bodyPr anchor="ctr"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A65A4-5A6C-4280-A439-A2FCC5CEA457}" type="datetimeFigureOut">
              <a:rPr lang="hr-HR"/>
              <a:pPr>
                <a:defRPr/>
              </a:pPr>
              <a:t>28.1.2013.</a:t>
            </a:fld>
            <a:endParaRPr lang="hr-H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223A-4FF2-4505-8F43-2A922C90D1C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76C94-4B0D-4145-9A8A-B8B388DE94E3}" type="datetimeFigureOut">
              <a:rPr lang="hr-HR"/>
              <a:pPr>
                <a:defRPr/>
              </a:pPr>
              <a:t>28.1.2013.</a:t>
            </a:fld>
            <a:endParaRPr lang="hr-H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C0F60-9775-46FF-AD87-8B8F09BE36D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DA151-C32B-4ED5-A040-7EB825EFFA9A}" type="datetimeFigureOut">
              <a:rPr lang="hr-HR"/>
              <a:pPr>
                <a:defRPr/>
              </a:pPr>
              <a:t>28.1.2013.</a:t>
            </a:fld>
            <a:endParaRPr lang="hr-H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93ECD-0DC3-4BB8-9D25-1200537E76F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B1957-6FF8-490C-A5C1-A3AEF988F279}" type="datetimeFigureOut">
              <a:rPr lang="hr-HR"/>
              <a:pPr>
                <a:defRPr/>
              </a:pPr>
              <a:t>28.1.2013.</a:t>
            </a:fld>
            <a:endParaRPr lang="hr-H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E68E3-178E-4861-AC2A-C34B4D44493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C63FA-8FDD-485E-84EF-85E35B630E4B}" type="datetimeFigureOut">
              <a:rPr lang="hr-HR"/>
              <a:pPr>
                <a:defRPr/>
              </a:pPr>
              <a:t>28.1.2013.</a:t>
            </a:fld>
            <a:endParaRPr lang="hr-H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B9FF3-4DEE-4912-BFE2-F10139E13F5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CFF70-C408-4384-A0FA-1F14A6DB9325}" type="datetimeFigureOut">
              <a:rPr lang="hr-HR"/>
              <a:pPr>
                <a:defRPr/>
              </a:pPr>
              <a:t>28.1.2013.</a:t>
            </a:fld>
            <a:endParaRPr lang="hr-H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55FA9-B2B5-4DC7-84E4-0EA36DBC6DA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1E3D6-0A10-4D2E-88FA-22A4F72CB5AD}" type="datetimeFigureOut">
              <a:rPr lang="hr-HR"/>
              <a:pPr>
                <a:defRPr/>
              </a:pPr>
              <a:t>28.1.2013.</a:t>
            </a:fld>
            <a:endParaRPr lang="hr-H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29FFF-8F7F-4681-9F29-B049A1E837D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13B4E-8F2E-44FA-82BD-2FBDC65220BF}" type="datetimeFigureOut">
              <a:rPr lang="hr-HR"/>
              <a:pPr>
                <a:defRPr/>
              </a:pPr>
              <a:t>28.1.2013.</a:t>
            </a:fld>
            <a:endParaRPr lang="hr-H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B3EE7-CD0F-47DD-9899-0D3944EB1EA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82009-03A9-400C-A2EF-1739D0ADF934}" type="datetimeFigureOut">
              <a:rPr lang="hr-HR"/>
              <a:pPr>
                <a:defRPr/>
              </a:pPr>
              <a:t>28.1.2013.</a:t>
            </a:fld>
            <a:endParaRPr lang="hr-H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7C14-D6A3-4020-A435-ACB8B8023C8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ABB16-FB78-4678-A260-2E0D28BB6883}" type="datetimeFigureOut">
              <a:rPr lang="hr-HR"/>
              <a:pPr>
                <a:defRPr/>
              </a:pPr>
              <a:t>28.1.2013.</a:t>
            </a:fld>
            <a:endParaRPr lang="hr-H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913F7-3BFE-406C-98F0-1F60C41B0E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3921-258A-4472-8E1D-53A17CAF260A}" type="datetimeFigureOut">
              <a:rPr lang="hr-HR"/>
              <a:pPr>
                <a:defRPr/>
              </a:pPr>
              <a:t>28.1.2013.</a:t>
            </a:fld>
            <a:endParaRPr lang="hr-H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29483-A470-466E-A897-D85A4320810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240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9BCE7484-1726-4F7B-B735-918136E704AE}" type="datetimeFigureOut">
              <a:rPr lang="hr-HR"/>
              <a:pPr>
                <a:defRPr/>
              </a:pPr>
              <a:t>28.1.2013.</a:t>
            </a:fld>
            <a:endParaRPr lang="hr-H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9138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68C02E2-9F5C-458B-B017-4D5D35D1335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ss-centar-odgojiobrazovanje-zg.skole.hr/upload/ss-centar-odgojiobrazovanje-zg/album/12/large_img_38.jpg" TargetMode="External"/><Relationship Id="rId7" Type="http://schemas.openxmlformats.org/officeDocument/2006/relationships/hyperlink" Target="http://ss-centar-odgojiobrazovanje-zg.skole.hr/upload/ss-centar-odgojiobrazovanje-zg/album/12/large_img_35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ss-centar-odgojiobrazovanje-zg.skole.hr/upload/ss-centar-odgojiobrazovanje-zg/images/multistatic/36/Image/rezanje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0"/>
            <a:ext cx="12763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8888" y="0"/>
            <a:ext cx="7885112" cy="1130300"/>
          </a:xfrm>
          <a:prstGeom prst="rect">
            <a:avLst/>
          </a:prstGeom>
          <a:solidFill>
            <a:schemeClr val="bg1"/>
          </a:solidFill>
        </p:spPr>
        <p:txBody>
          <a:bodyPr tIns="72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dirty="0">
                <a:solidFill>
                  <a:schemeClr val="bg1">
                    <a:lumMod val="65000"/>
                  </a:schemeClr>
                </a:solidFill>
                <a:latin typeface="Bookman Old Style" pitchFamily="18" charset="0"/>
              </a:rPr>
              <a:t>Srednja škola – Centar za odgoj i obrazovanje Zagreb, Zagorska 14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2275" y="2420938"/>
            <a:ext cx="7019925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Organizacija stručne prakse u Srednjoj školi-Centar za odgoj i obrazovanje Zagreb, Zagorska 14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3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Marija Tomašević, 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Davor Lukačević, prof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0" y="0"/>
            <a:ext cx="7885113" cy="1122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792000" rIns="432000">
            <a:sp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124744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Radno mjesto gdje će učenik obavljati svoju </a:t>
            </a:r>
            <a:br>
              <a:rPr lang="hr-HR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hr-HR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stručnu praksu</a:t>
            </a:r>
            <a:endParaRPr lang="hr-HR" sz="2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50" y="0"/>
            <a:ext cx="1276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79613" y="1628775"/>
            <a:ext cx="5113337" cy="1584325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r-HR" sz="2800">
                <a:latin typeface="Bookman Old Style" pitchFamily="18" charset="0"/>
              </a:rPr>
              <a:t>Sklapanje ugovora kojim se reguliraju prava i obveze učenika, poslodavca i škole</a:t>
            </a:r>
          </a:p>
        </p:txBody>
      </p:sp>
      <p:sp>
        <p:nvSpPr>
          <p:cNvPr id="10" name="Down Arrow 9"/>
          <p:cNvSpPr/>
          <p:nvPr/>
        </p:nvSpPr>
        <p:spPr bwMode="auto">
          <a:xfrm>
            <a:off x="4284663" y="1125538"/>
            <a:ext cx="287337" cy="50323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hr-HR"/>
          </a:p>
        </p:txBody>
      </p:sp>
      <p:sp>
        <p:nvSpPr>
          <p:cNvPr id="13" name="Down Arrow 12"/>
          <p:cNvSpPr/>
          <p:nvPr/>
        </p:nvSpPr>
        <p:spPr bwMode="auto">
          <a:xfrm>
            <a:off x="4284663" y="3213100"/>
            <a:ext cx="287337" cy="93662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hr-HR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763713" y="4149725"/>
            <a:ext cx="5545137" cy="1008063"/>
          </a:xfrm>
          <a:prstGeom prst="rect">
            <a:avLst/>
          </a:prstGeom>
          <a:solidFill>
            <a:srgbClr val="FEB96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r-HR" sz="2800">
                <a:latin typeface="Bookman Old Style" pitchFamily="18" charset="0"/>
              </a:rPr>
              <a:t>Organizacija praćenja i </a:t>
            </a:r>
          </a:p>
          <a:p>
            <a:pPr algn="ctr"/>
            <a:r>
              <a:rPr lang="hr-HR" sz="2800">
                <a:latin typeface="Bookman Old Style" pitchFamily="18" charset="0"/>
              </a:rPr>
              <a:t>nadzor učenika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0"/>
            <a:ext cx="12763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8888" y="0"/>
            <a:ext cx="7885112" cy="1130300"/>
          </a:xfrm>
          <a:prstGeom prst="rect">
            <a:avLst/>
          </a:prstGeom>
          <a:solidFill>
            <a:schemeClr val="bg1"/>
          </a:solidFill>
        </p:spPr>
        <p:txBody>
          <a:bodyPr tIns="72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dirty="0">
                <a:solidFill>
                  <a:schemeClr val="bg1">
                    <a:lumMod val="65000"/>
                  </a:schemeClr>
                </a:solidFill>
                <a:latin typeface="Bookman Old Style" pitchFamily="18" charset="0"/>
              </a:rPr>
              <a:t>Srednja škola – Centar za odgoj i obrazovanje Zagreb, Zagorska 14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71550" y="1412875"/>
            <a:ext cx="75612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>
                <a:latin typeface="Bookman Old Style" pitchFamily="18" charset="0"/>
              </a:rPr>
              <a:t>ORGANIZACIJA I PROVEDBA STRUČNE PRAKSE ZA UČENIKE S TEŠKOĆAMA U RAZVOJU</a:t>
            </a:r>
          </a:p>
        </p:txBody>
      </p:sp>
      <p:pic>
        <p:nvPicPr>
          <p:cNvPr id="7" name="Picture 6" descr="3622257b4c7d82d79d9e182d921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997200"/>
            <a:ext cx="47037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hr-HR" dirty="0" smtClean="0">
                <a:latin typeface="Bookman Old Style" pitchFamily="18" charset="0"/>
              </a:rPr>
              <a:t>Stručnu praksu u našem Centru organiziraju:</a:t>
            </a:r>
          </a:p>
          <a:p>
            <a:pPr eaLnBrk="1" hangingPunct="1">
              <a:defRPr/>
            </a:pPr>
            <a:r>
              <a:rPr lang="hr-HR" dirty="0" smtClean="0">
                <a:latin typeface="Bookman Old Style" pitchFamily="18" charset="0"/>
              </a:rPr>
              <a:t>Koordinator službe praćenja</a:t>
            </a:r>
          </a:p>
          <a:p>
            <a:pPr eaLnBrk="1" hangingPunct="1">
              <a:defRPr/>
            </a:pPr>
            <a:r>
              <a:rPr lang="hr-HR" dirty="0" smtClean="0">
                <a:latin typeface="Bookman Old Style" pitchFamily="18" charset="0"/>
              </a:rPr>
              <a:t>Profesori – pratioci učenika na stručnoj praksi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7885113" cy="1130300"/>
          </a:xfrm>
          <a:prstGeom prst="rect">
            <a:avLst/>
          </a:prstGeom>
          <a:solidFill>
            <a:schemeClr val="bg1"/>
          </a:solidFill>
        </p:spPr>
        <p:txBody>
          <a:bodyPr tIns="72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dirty="0">
                <a:solidFill>
                  <a:schemeClr val="bg1">
                    <a:lumMod val="65000"/>
                  </a:schemeClr>
                </a:solidFill>
                <a:latin typeface="Bookman Old Style" pitchFamily="18" charset="0"/>
              </a:rPr>
              <a:t>Srednja škola – Centar za odgoj i obrazovanje Zagreb, Zagorska 14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50" y="0"/>
            <a:ext cx="1276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smtClean="0">
                <a:latin typeface="Bookman Old Style" pitchFamily="18" charset="0"/>
              </a:rPr>
              <a:t>KOORDINATOR SLUŽBE PRAĆENJA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03350" y="1447800"/>
            <a:ext cx="7531100" cy="5221288"/>
          </a:xfrm>
        </p:spPr>
        <p:txBody>
          <a:bodyPr/>
          <a:lstStyle/>
          <a:p>
            <a:pPr eaLnBrk="1" hangingPunct="1"/>
            <a:r>
              <a:rPr lang="hr-HR" smtClean="0">
                <a:latin typeface="Bookman Old Style" pitchFamily="18" charset="0"/>
              </a:rPr>
              <a:t>Pronalazi mjesta provođenja stručne prakse</a:t>
            </a:r>
          </a:p>
          <a:p>
            <a:pPr eaLnBrk="1" hangingPunct="1"/>
            <a:r>
              <a:rPr lang="hr-HR" smtClean="0">
                <a:latin typeface="Bookman Old Style" pitchFamily="18" charset="0"/>
              </a:rPr>
              <a:t>Raspoređuje učenike po mjestima provođenja stručne prakse</a:t>
            </a:r>
          </a:p>
          <a:p>
            <a:pPr eaLnBrk="1" hangingPunct="1"/>
            <a:r>
              <a:rPr lang="hr-HR" smtClean="0">
                <a:latin typeface="Bookman Old Style" pitchFamily="18" charset="0"/>
              </a:rPr>
              <a:t>Određuje profesore koji će pratiti učenika na stručnoj praksi</a:t>
            </a:r>
          </a:p>
          <a:p>
            <a:pPr eaLnBrk="1" hangingPunct="1"/>
            <a:r>
              <a:rPr lang="hr-HR" smtClean="0">
                <a:latin typeface="Bookman Old Style" pitchFamily="18" charset="0"/>
              </a:rPr>
              <a:t>Rješava probleme koji se pojave prilikom realizacije provođenja stručne prakse</a:t>
            </a:r>
          </a:p>
          <a:p>
            <a:pPr eaLnBrk="1" hangingPunct="1"/>
            <a:r>
              <a:rPr lang="hr-HR" smtClean="0">
                <a:latin typeface="Bookman Old Style" pitchFamily="18" charset="0"/>
              </a:rPr>
              <a:t>Koordinira rad profesora-pratioca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50" y="0"/>
            <a:ext cx="1276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smtClean="0"/>
              <a:t>PROFESORI – PRATIOCI UČENIKA NA STRUČNOJ PRAKSI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03350" y="1447800"/>
            <a:ext cx="7531100" cy="52212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hr-HR" dirty="0" smtClean="0">
                <a:latin typeface="Bookman Old Style" pitchFamily="18" charset="0"/>
              </a:rPr>
              <a:t>Pomažu koordinatoru u pronalaženju mjesta stručne prakse</a:t>
            </a:r>
          </a:p>
          <a:p>
            <a:pPr eaLnBrk="1" hangingPunct="1">
              <a:defRPr/>
            </a:pPr>
            <a:r>
              <a:rPr lang="hr-HR" dirty="0" smtClean="0">
                <a:latin typeface="Bookman Old Style" pitchFamily="18" charset="0"/>
              </a:rPr>
              <a:t>Realiziraju pisanje i potpisivanje ugovora o naukovanju učenika</a:t>
            </a:r>
          </a:p>
          <a:p>
            <a:pPr eaLnBrk="1" hangingPunct="1">
              <a:defRPr/>
            </a:pPr>
            <a:r>
              <a:rPr lang="hr-HR" dirty="0" smtClean="0">
                <a:latin typeface="Bookman Old Style" pitchFamily="18" charset="0"/>
              </a:rPr>
              <a:t>Jednom mjesečno odlaze na mjesto gdje učenik provodi stručnu praksu</a:t>
            </a:r>
          </a:p>
          <a:p>
            <a:pPr eaLnBrk="1" hangingPunct="1">
              <a:defRPr/>
            </a:pPr>
            <a:r>
              <a:rPr lang="hr-HR" dirty="0" smtClean="0">
                <a:latin typeface="Bookman Old Style" pitchFamily="18" charset="0"/>
              </a:rPr>
              <a:t>Po potrebi, odlaze i češće ili telefonom provjeravaju dolaske i rad učenika</a:t>
            </a:r>
          </a:p>
          <a:p>
            <a:pPr eaLnBrk="1" hangingPunct="1">
              <a:defRPr/>
            </a:pPr>
            <a:r>
              <a:rPr lang="hr-HR" dirty="0" smtClean="0">
                <a:latin typeface="Bookman Old Style" pitchFamily="18" charset="0"/>
              </a:rPr>
              <a:t>Za svakog učenika vode </a:t>
            </a:r>
            <a:r>
              <a:rPr lang="hr-HR" b="1" dirty="0" smtClean="0">
                <a:latin typeface="Bookman Old Style" pitchFamily="18" charset="0"/>
              </a:rPr>
              <a:t>listu praćenja </a:t>
            </a:r>
            <a:r>
              <a:rPr lang="hr-HR" dirty="0" smtClean="0">
                <a:latin typeface="Bookman Old Style" pitchFamily="18" charset="0"/>
              </a:rPr>
              <a:t>učenika na praktičnoj nastavi</a:t>
            </a:r>
            <a:endParaRPr lang="hr-HR" dirty="0">
              <a:latin typeface="Bookman Old Style" pitchFamily="18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50" y="0"/>
            <a:ext cx="1276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0" y="24035"/>
            <a:ext cx="8991599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576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3200" dirty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1340768"/>
            <a:ext cx="8020000" cy="551723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r-HR" sz="2000" dirty="0" smtClean="0"/>
              <a:t>OBRAZOVNI SEKTOR:</a:t>
            </a:r>
          </a:p>
          <a:p>
            <a:pPr marL="0" indent="0" eaLnBrk="1" hangingPunct="1">
              <a:buNone/>
            </a:pPr>
            <a:r>
              <a:rPr lang="hr-HR" sz="2800" dirty="0" smtClean="0"/>
              <a:t>STROJARSTVO, BRODOGRADNJA I METALURGIJA</a:t>
            </a:r>
          </a:p>
          <a:p>
            <a:pPr marL="0" indent="0" eaLnBrk="1" hangingPunct="1">
              <a:buNone/>
            </a:pPr>
            <a:r>
              <a:rPr lang="hr-HR" sz="2000" dirty="0" smtClean="0"/>
              <a:t>ZANIMANJE UČENIKA: </a:t>
            </a:r>
          </a:p>
          <a:p>
            <a:pPr marL="0" indent="0" eaLnBrk="1" hangingPunct="1">
              <a:buNone/>
            </a:pPr>
            <a:r>
              <a:rPr lang="hr-HR" sz="2800" dirty="0" smtClean="0"/>
              <a:t>POMOĆNI AUTOLIMAR</a:t>
            </a:r>
          </a:p>
          <a:p>
            <a:pPr marL="0" indent="0" eaLnBrk="1" hangingPunct="1">
              <a:buNone/>
            </a:pPr>
            <a:r>
              <a:rPr lang="hr-HR" sz="2000" dirty="0" smtClean="0"/>
              <a:t>IME I PREZIME UČENIKA:_____________________________</a:t>
            </a:r>
          </a:p>
          <a:p>
            <a:pPr marL="0" indent="0" eaLnBrk="1" hangingPunct="1">
              <a:buNone/>
            </a:pPr>
            <a:r>
              <a:rPr lang="hr-HR" sz="2000" dirty="0" smtClean="0"/>
              <a:t>ŠKOLSKA GODINA: __________________________________</a:t>
            </a:r>
          </a:p>
          <a:p>
            <a:pPr marL="0" indent="0" eaLnBrk="1" hangingPunct="1">
              <a:buNone/>
            </a:pPr>
            <a:r>
              <a:rPr lang="hr-HR" sz="2000" dirty="0" smtClean="0"/>
              <a:t>RAZREDNI ODJEL: ___________________________________</a:t>
            </a:r>
          </a:p>
          <a:p>
            <a:pPr marL="0" indent="0" eaLnBrk="1" hangingPunct="1">
              <a:buNone/>
            </a:pPr>
            <a:endParaRPr lang="hr-HR" sz="2000" dirty="0" smtClean="0"/>
          </a:p>
          <a:p>
            <a:pPr marL="0" indent="0" eaLnBrk="1" hangingPunct="1">
              <a:buNone/>
            </a:pPr>
            <a:r>
              <a:rPr lang="hr-HR" sz="2000" dirty="0"/>
              <a:t>ŠKOLSKA GODINA: __________________________________</a:t>
            </a:r>
          </a:p>
          <a:p>
            <a:pPr marL="0" indent="0" eaLnBrk="1" hangingPunct="1">
              <a:buNone/>
            </a:pPr>
            <a:r>
              <a:rPr lang="hr-HR" sz="2000" dirty="0"/>
              <a:t>RAZREDNI ODJEL: </a:t>
            </a:r>
            <a:r>
              <a:rPr lang="hr-HR" sz="2000" dirty="0" smtClean="0"/>
              <a:t>___________________________________</a:t>
            </a:r>
          </a:p>
          <a:p>
            <a:pPr marL="0" indent="0" eaLnBrk="1" hangingPunct="1">
              <a:buNone/>
            </a:pPr>
            <a:endParaRPr lang="hr-HR" sz="2000" dirty="0"/>
          </a:p>
          <a:p>
            <a:pPr marL="0" indent="0" eaLnBrk="1" hangingPunct="1">
              <a:buNone/>
            </a:pPr>
            <a:r>
              <a:rPr lang="hr-HR" sz="2000" dirty="0"/>
              <a:t>ŠKOLSKA GODINA: __________________________________</a:t>
            </a:r>
          </a:p>
          <a:p>
            <a:pPr marL="0" indent="0" eaLnBrk="1" hangingPunct="1">
              <a:buNone/>
            </a:pPr>
            <a:r>
              <a:rPr lang="hr-HR" sz="2000" dirty="0"/>
              <a:t>RAZREDNI ODJEL: ___________________________________</a:t>
            </a:r>
          </a:p>
          <a:p>
            <a:pPr marL="0" indent="0" eaLnBrk="1" hangingPunct="1">
              <a:buNone/>
            </a:pPr>
            <a:endParaRPr lang="hr-HR" sz="2000" dirty="0" smtClean="0"/>
          </a:p>
          <a:p>
            <a:pPr marL="0" indent="0" eaLnBrk="1" hangingPunct="1">
              <a:buNone/>
            </a:pPr>
            <a:endParaRPr lang="hr-HR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50" y="0"/>
            <a:ext cx="1276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193971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0" y="24035"/>
            <a:ext cx="8991599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576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3200" dirty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hr-HR" dirty="0" smtClean="0"/>
          </a:p>
        </p:txBody>
      </p:sp>
      <p:pic>
        <p:nvPicPr>
          <p:cNvPr id="1026" name="Picture 2" descr="F:\DCIM\100HPAIO\SCAN0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18" y="0"/>
            <a:ext cx="4990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7867650" y="0"/>
            <a:ext cx="1276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0" y="24035"/>
            <a:ext cx="8991599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576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3200" dirty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hr-HR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50" y="0"/>
            <a:ext cx="1276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DCIM\100HPAIO\SCAN01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18" y="0"/>
            <a:ext cx="4990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1088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0" y="24035"/>
            <a:ext cx="8991599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576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3200" dirty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hr-HR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50" y="0"/>
            <a:ext cx="1276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DCIM\100HPAIO\SCAN01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18" y="0"/>
            <a:ext cx="4990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9892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0" y="24035"/>
            <a:ext cx="8991599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576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3200" dirty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hr-HR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50" y="0"/>
            <a:ext cx="1276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F:\DCIM\100HPAIO\SCAN01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18" y="0"/>
            <a:ext cx="4990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1734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44824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KAKVA SMO ŠKOLA?</a:t>
            </a:r>
            <a:endParaRPr lang="hr-HR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14400" y="2708275"/>
            <a:ext cx="8229600" cy="4525963"/>
          </a:xfrm>
        </p:spPr>
        <p:txBody>
          <a:bodyPr/>
          <a:lstStyle/>
          <a:p>
            <a:pPr eaLnBrk="1" hangingPunct="1"/>
            <a:r>
              <a:rPr lang="en-GB" sz="3000" smtClean="0"/>
              <a:t>Srednja škola-Centar za odgoj i obrazovanje posebna je ustanova</a:t>
            </a:r>
            <a:endParaRPr lang="hr-HR" sz="3000" smtClean="0"/>
          </a:p>
          <a:p>
            <a:pPr eaLnBrk="1" hangingPunct="1"/>
            <a:r>
              <a:rPr lang="en-GB" sz="3000" smtClean="0"/>
              <a:t> </a:t>
            </a:r>
            <a:r>
              <a:rPr lang="hr-HR" sz="3000" smtClean="0"/>
              <a:t>S</a:t>
            </a:r>
            <a:r>
              <a:rPr lang="en-GB" sz="3000" smtClean="0"/>
              <a:t>trukovna škola koja odgaja i obrazuje mladež s većim teškoćama u razvoju i to u prvom redu sniženog </a:t>
            </a:r>
            <a:r>
              <a:rPr lang="hr-HR" sz="3000" smtClean="0"/>
              <a:t> </a:t>
            </a:r>
            <a:r>
              <a:rPr lang="en-GB" sz="3000" b="1" smtClean="0"/>
              <a:t>intelektualnog funkcioniranja na nivou lakog stupnja uz utjecajne teškoće</a:t>
            </a:r>
            <a:r>
              <a:rPr lang="en-GB" sz="3000" smtClean="0"/>
              <a:t>.</a:t>
            </a:r>
            <a:endParaRPr lang="hr-HR" sz="3000" smtClean="0"/>
          </a:p>
          <a:p>
            <a:pPr eaLnBrk="1" hangingPunct="1">
              <a:buFontTx/>
              <a:buNone/>
            </a:pPr>
            <a:endParaRPr lang="hr-HR" smtClean="0"/>
          </a:p>
          <a:p>
            <a:pPr eaLnBrk="1" hangingPunct="1">
              <a:buFontTx/>
              <a:buNone/>
            </a:pPr>
            <a:endParaRPr lang="hr-HR" smtClean="0"/>
          </a:p>
        </p:txBody>
      </p:sp>
      <p:pic>
        <p:nvPicPr>
          <p:cNvPr id="4100" name="Picture 2" descr="http://ss-centar-odgojiobrazovanje-zg.skole.hr/upload/ss-centar-odgojiobrazovanje-zg/images/headers/Image/skola-por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0" y="24035"/>
            <a:ext cx="8991599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576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3200" dirty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hr-HR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50" y="0"/>
            <a:ext cx="1276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F:\DCIM\100HPAIO\SCAN01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18" y="0"/>
            <a:ext cx="4990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3598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0" y="24035"/>
            <a:ext cx="8991599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576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3200" dirty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hr-HR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50" y="0"/>
            <a:ext cx="1276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F:\DCIM\100HPAIO\SCAN0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18" y="0"/>
            <a:ext cx="4990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38067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0"/>
            <a:ext cx="12763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8888" y="0"/>
            <a:ext cx="7885112" cy="1130300"/>
          </a:xfrm>
          <a:prstGeom prst="rect">
            <a:avLst/>
          </a:prstGeom>
          <a:solidFill>
            <a:schemeClr val="bg1"/>
          </a:solidFill>
        </p:spPr>
        <p:txBody>
          <a:bodyPr tIns="72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dirty="0">
                <a:solidFill>
                  <a:schemeClr val="bg1">
                    <a:lumMod val="65000"/>
                  </a:schemeClr>
                </a:solidFill>
                <a:latin typeface="Bookman Old Style" pitchFamily="18" charset="0"/>
              </a:rPr>
              <a:t>Srednja škola – Centar za odgoj i obrazovanje Zagreb, Zagorska 14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649" y="1628800"/>
            <a:ext cx="730855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Hvala na pozornosti </a:t>
            </a:r>
            <a:r>
              <a:rPr lang="hr-H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3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3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3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Marija </a:t>
            </a:r>
            <a:r>
              <a:rPr lang="hr-H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Tomašević, 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Davor Lukačević, prof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2692372" cy="269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31780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2"/>
          <p:cNvSpPr txBox="1">
            <a:spLocks noChangeArrowheads="1"/>
          </p:cNvSpPr>
          <p:nvPr/>
        </p:nvSpPr>
        <p:spPr bwMode="auto">
          <a:xfrm>
            <a:off x="0" y="0"/>
            <a:ext cx="7885113" cy="1122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792000" rIns="432000">
            <a:sp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1124744"/>
          </a:xfrm>
        </p:spPr>
        <p:txBody>
          <a:bodyPr tIns="684000" bIns="432000">
            <a:normAutofit fontScale="90000"/>
          </a:bodyPr>
          <a:lstStyle/>
          <a:p>
            <a:pPr algn="ctr" eaLnBrk="1" hangingPunct="1">
              <a:defRPr/>
            </a:pP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hr-HR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OBRAZOVNI</a:t>
            </a:r>
            <a:br>
              <a:rPr lang="hr-HR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hr-HR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SEKTORI  i PROGRAMI</a:t>
            </a:r>
            <a:r>
              <a:rPr lang="hr-HR" dirty="0">
                <a:latin typeface="Bookman Old Style" pitchFamily="18" charset="0"/>
              </a:rPr>
              <a:t/>
            </a:r>
            <a:br>
              <a:rPr lang="hr-HR" dirty="0">
                <a:latin typeface="Bookman Old Style" pitchFamily="18" charset="0"/>
              </a:rPr>
            </a:br>
            <a:endParaRPr lang="hr-HR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673225"/>
            <a:ext cx="3527425" cy="5184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hr-HR" sz="3800" dirty="0" smtClean="0"/>
              <a:t>Tekstil i koža</a:t>
            </a:r>
          </a:p>
          <a:p>
            <a:pPr eaLnBrk="1" hangingPunct="1">
              <a:defRPr/>
            </a:pPr>
            <a:r>
              <a:rPr lang="hr-HR" sz="3600" dirty="0" smtClean="0"/>
              <a:t>Šumarstvo, prerada i obrada drva </a:t>
            </a:r>
          </a:p>
          <a:p>
            <a:pPr eaLnBrk="1" hangingPunct="1">
              <a:defRPr/>
            </a:pPr>
            <a:endParaRPr lang="hr-HR" sz="3800" dirty="0" smtClean="0"/>
          </a:p>
          <a:p>
            <a:pPr eaLnBrk="1" hangingPunct="1">
              <a:defRPr/>
            </a:pPr>
            <a:r>
              <a:rPr lang="hr-HR" sz="3600" dirty="0" smtClean="0"/>
              <a:t>Osobne, usluge zaštite i druge usluge </a:t>
            </a:r>
          </a:p>
          <a:p>
            <a:pPr eaLnBrk="1" hangingPunct="1">
              <a:defRPr/>
            </a:pPr>
            <a:r>
              <a:rPr lang="hr-HR" sz="3800" dirty="0" smtClean="0"/>
              <a:t>Strojarstvo, brodogradnja i metalurgija</a:t>
            </a:r>
          </a:p>
          <a:p>
            <a:pPr eaLnBrk="1" hangingPunct="1">
              <a:defRPr/>
            </a:pPr>
            <a:r>
              <a:rPr lang="hr-HR" sz="3800" dirty="0" smtClean="0"/>
              <a:t>Grafička tehnologija i audio-vizualno oblikovanje</a:t>
            </a:r>
          </a:p>
          <a:p>
            <a:pPr eaLnBrk="1" hangingPunct="1">
              <a:defRPr/>
            </a:pPr>
            <a:r>
              <a:rPr lang="hr-HR" sz="3800" dirty="0" smtClean="0"/>
              <a:t>Ugostiteljstvo i turizam </a:t>
            </a:r>
          </a:p>
          <a:p>
            <a:pPr eaLnBrk="1" hangingPunct="1">
              <a:defRPr/>
            </a:pPr>
            <a:endParaRPr lang="hr-HR" dirty="0" smtClean="0"/>
          </a:p>
          <a:p>
            <a:pPr eaLnBrk="1" hangingPunct="1">
              <a:defRPr/>
            </a:pPr>
            <a:endParaRPr lang="hr-HR" sz="3600" dirty="0" smtClean="0"/>
          </a:p>
          <a:p>
            <a:pPr eaLnBrk="1" hangingPunct="1">
              <a:defRPr/>
            </a:pPr>
            <a:r>
              <a:rPr lang="hr-HR" sz="3600" dirty="0" smtClean="0"/>
              <a:t>Poljoprivreda, prehrana i veterina</a:t>
            </a:r>
            <a:r>
              <a:rPr lang="hr-HR" b="1" dirty="0" smtClean="0"/>
              <a:t> </a:t>
            </a:r>
            <a:endParaRPr lang="hr-HR" dirty="0" smtClean="0"/>
          </a:p>
          <a:p>
            <a:pPr eaLnBrk="1" hangingPunct="1">
              <a:defRPr/>
            </a:pPr>
            <a:endParaRPr lang="hr-HR" dirty="0" smtClean="0"/>
          </a:p>
          <a:p>
            <a:pPr eaLnBrk="1" hangingPunct="1">
              <a:defRPr/>
            </a:pPr>
            <a:endParaRPr lang="hr-HR" dirty="0" smtClean="0"/>
          </a:p>
          <a:p>
            <a:pPr eaLnBrk="1" hangingPunct="1">
              <a:defRPr/>
            </a:pPr>
            <a:endParaRPr lang="hr-HR" dirty="0" smtClean="0"/>
          </a:p>
          <a:p>
            <a:pPr eaLnBrk="1" hangingPunct="1">
              <a:defRPr/>
            </a:pP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600" y="1628775"/>
            <a:ext cx="3708400" cy="522922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hr-HR" sz="2900" dirty="0" smtClean="0"/>
              <a:t>Pomoćni bravar</a:t>
            </a:r>
          </a:p>
          <a:p>
            <a:pPr eaLnBrk="1" hangingPunct="1">
              <a:defRPr/>
            </a:pPr>
            <a:r>
              <a:rPr lang="hr-HR" sz="2900" dirty="0" smtClean="0"/>
              <a:t>Pomoćni parketar</a:t>
            </a:r>
          </a:p>
          <a:p>
            <a:pPr eaLnBrk="1" hangingPunct="1">
              <a:defRPr/>
            </a:pPr>
            <a:r>
              <a:rPr lang="hr-HR" sz="2900" dirty="0" smtClean="0"/>
              <a:t>Pomoćni krojač</a:t>
            </a:r>
          </a:p>
          <a:p>
            <a:pPr eaLnBrk="1" hangingPunct="1">
              <a:defRPr/>
            </a:pPr>
            <a:r>
              <a:rPr lang="hr-HR" sz="2900" dirty="0" smtClean="0"/>
              <a:t>Pomoćni galanterist</a:t>
            </a:r>
          </a:p>
          <a:p>
            <a:pPr eaLnBrk="1" hangingPunct="1">
              <a:defRPr/>
            </a:pPr>
            <a:endParaRPr lang="hr-HR" sz="2900" dirty="0" smtClean="0"/>
          </a:p>
          <a:p>
            <a:pPr eaLnBrk="1" hangingPunct="1">
              <a:defRPr/>
            </a:pPr>
            <a:r>
              <a:rPr lang="hr-HR" sz="2900" dirty="0" smtClean="0"/>
              <a:t>Pomoćni autolakirer</a:t>
            </a:r>
          </a:p>
          <a:p>
            <a:pPr eaLnBrk="1" hangingPunct="1">
              <a:defRPr/>
            </a:pPr>
            <a:r>
              <a:rPr lang="hr-HR" sz="2900" dirty="0" smtClean="0"/>
              <a:t>Pomoćni ličilac i soboslikar</a:t>
            </a:r>
          </a:p>
          <a:p>
            <a:pPr eaLnBrk="1" hangingPunct="1">
              <a:defRPr/>
            </a:pPr>
            <a:r>
              <a:rPr lang="hr-HR" sz="2900" dirty="0" smtClean="0"/>
              <a:t>Pomoćni stolar</a:t>
            </a:r>
          </a:p>
          <a:p>
            <a:pPr eaLnBrk="1" hangingPunct="1">
              <a:defRPr/>
            </a:pPr>
            <a:r>
              <a:rPr lang="hr-HR" sz="2900" dirty="0" smtClean="0"/>
              <a:t>Pomoćni vodoinstalater</a:t>
            </a:r>
          </a:p>
          <a:p>
            <a:pPr eaLnBrk="1" hangingPunct="1">
              <a:defRPr/>
            </a:pPr>
            <a:r>
              <a:rPr lang="hr-HR" sz="2900" dirty="0" smtClean="0"/>
              <a:t>Pomoćni instalater grijanja i klimatizacije </a:t>
            </a:r>
          </a:p>
          <a:p>
            <a:pPr eaLnBrk="1" hangingPunct="1">
              <a:defRPr/>
            </a:pPr>
            <a:r>
              <a:rPr lang="hr-HR" sz="2900" dirty="0" smtClean="0"/>
              <a:t>Pomoćni autolimar</a:t>
            </a:r>
          </a:p>
          <a:p>
            <a:pPr eaLnBrk="1" hangingPunct="1">
              <a:defRPr/>
            </a:pPr>
            <a:r>
              <a:rPr lang="hr-HR" sz="2900" dirty="0" smtClean="0"/>
              <a:t>Pomoćni knjigoveža</a:t>
            </a:r>
          </a:p>
          <a:p>
            <a:pPr eaLnBrk="1" hangingPunct="1">
              <a:defRPr/>
            </a:pPr>
            <a:endParaRPr lang="hr-HR" sz="2900" dirty="0" smtClean="0"/>
          </a:p>
          <a:p>
            <a:pPr eaLnBrk="1" hangingPunct="1">
              <a:defRPr/>
            </a:pPr>
            <a:r>
              <a:rPr lang="hr-HR" sz="2900" dirty="0" smtClean="0"/>
              <a:t>Pomoćni kuhar i slastičar</a:t>
            </a:r>
          </a:p>
          <a:p>
            <a:pPr eaLnBrk="1" hangingPunct="1">
              <a:defRPr/>
            </a:pPr>
            <a:endParaRPr lang="hr-HR" sz="2900" dirty="0" smtClean="0"/>
          </a:p>
          <a:p>
            <a:pPr eaLnBrk="1" hangingPunct="1">
              <a:defRPr/>
            </a:pPr>
            <a:r>
              <a:rPr lang="hr-HR" sz="2900" dirty="0" smtClean="0"/>
              <a:t>Pomoćni pekar</a:t>
            </a:r>
          </a:p>
          <a:p>
            <a:pPr eaLnBrk="1" hangingPunct="1">
              <a:defRPr/>
            </a:pPr>
            <a:r>
              <a:rPr lang="hr-HR" sz="2900" dirty="0" smtClean="0"/>
              <a:t>Pomoćni vrtlar</a:t>
            </a:r>
          </a:p>
          <a:p>
            <a:pPr eaLnBrk="1" hangingPunct="1">
              <a:defRPr/>
            </a:pPr>
            <a:r>
              <a:rPr lang="hr-HR" sz="2900" dirty="0" smtClean="0"/>
              <a:t>Pomoćni cvjećar</a:t>
            </a:r>
          </a:p>
          <a:p>
            <a:pPr eaLnBrk="1" hangingPunct="1">
              <a:defRPr/>
            </a:pPr>
            <a:r>
              <a:rPr lang="hr-HR" sz="2900" dirty="0" smtClean="0"/>
              <a:t>Pomoćni konobar</a:t>
            </a:r>
          </a:p>
          <a:p>
            <a:pPr eaLnBrk="1" hangingPunct="1">
              <a:defRPr/>
            </a:pPr>
            <a:endParaRPr lang="hr-HR" dirty="0"/>
          </a:p>
        </p:txBody>
      </p:sp>
      <p:sp>
        <p:nvSpPr>
          <p:cNvPr id="5" name="Down Arrow 4"/>
          <p:cNvSpPr/>
          <p:nvPr/>
        </p:nvSpPr>
        <p:spPr>
          <a:xfrm rot="3792831">
            <a:off x="2255838" y="973137"/>
            <a:ext cx="412750" cy="8731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6" name="Down Arrow 5"/>
          <p:cNvSpPr/>
          <p:nvPr/>
        </p:nvSpPr>
        <p:spPr>
          <a:xfrm rot="7288364" flipV="1">
            <a:off x="6553995" y="935831"/>
            <a:ext cx="341312" cy="841375"/>
          </a:xfrm>
          <a:prstGeom prst="downArrow">
            <a:avLst>
              <a:gd name="adj1" fmla="val 50000"/>
              <a:gd name="adj2" fmla="val 5711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7" name="Down Arrow 6"/>
          <p:cNvSpPr/>
          <p:nvPr/>
        </p:nvSpPr>
        <p:spPr>
          <a:xfrm>
            <a:off x="4356100" y="2133600"/>
            <a:ext cx="576263" cy="122396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5129" name="TextBox 7"/>
          <p:cNvSpPr txBox="1">
            <a:spLocks noChangeArrowheads="1"/>
          </p:cNvSpPr>
          <p:nvPr/>
        </p:nvSpPr>
        <p:spPr bwMode="auto">
          <a:xfrm>
            <a:off x="3851275" y="1557338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b="1"/>
              <a:t>Najmani broj učenika</a:t>
            </a:r>
          </a:p>
        </p:txBody>
      </p:sp>
      <p:sp>
        <p:nvSpPr>
          <p:cNvPr id="5130" name="TextBox 8"/>
          <p:cNvSpPr txBox="1">
            <a:spLocks noChangeArrowheads="1"/>
          </p:cNvSpPr>
          <p:nvPr/>
        </p:nvSpPr>
        <p:spPr bwMode="auto">
          <a:xfrm>
            <a:off x="3851275" y="3429000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b="1"/>
              <a:t>Najveći  broj učenika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356100" y="4076700"/>
            <a:ext cx="576263" cy="122396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5132" name="TextBox 10"/>
          <p:cNvSpPr txBox="1">
            <a:spLocks noChangeArrowheads="1"/>
          </p:cNvSpPr>
          <p:nvPr/>
        </p:nvSpPr>
        <p:spPr bwMode="auto">
          <a:xfrm>
            <a:off x="3779838" y="5445125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b="1"/>
              <a:t>?  broj učenika</a:t>
            </a:r>
          </a:p>
        </p:txBody>
      </p: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50" y="0"/>
            <a:ext cx="1276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628775"/>
            <a:ext cx="3744912" cy="2376488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hr-HR" dirty="0" smtClean="0">
                <a:latin typeface="Bookman Old Style" pitchFamily="18" charset="0"/>
              </a:rPr>
              <a:t>Završavaju osnovnu školu po prilagođenom programu pri “redovnim školama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465513" cy="2405063"/>
          </a:xfrm>
          <a:solidFill>
            <a:schemeClr val="accent1">
              <a:lumMod val="50000"/>
              <a:alpha val="67000"/>
            </a:schemeClr>
          </a:solidFill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hr-HR" dirty="0" smtClean="0">
                <a:latin typeface="Bookman Old Style" pitchFamily="18" charset="0"/>
              </a:rPr>
              <a:t>Završavaju osnovnu školu po posebnom programu pri “posebnim ustanovama”</a:t>
            </a:r>
            <a:endParaRPr lang="hr-HR" dirty="0">
              <a:latin typeface="Bookman Old Style" pitchFamily="18" charset="0"/>
            </a:endParaRPr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0" y="3867"/>
            <a:ext cx="9144000" cy="1121567"/>
          </a:xfrm>
          <a:solidFill>
            <a:schemeClr val="bg1"/>
          </a:solidFill>
        </p:spPr>
        <p:txBody>
          <a:bodyPr tIns="180000" rIns="432000" bIns="504000" rtlCol="0">
            <a:spAutoFit/>
          </a:bodyPr>
          <a:lstStyle/>
          <a:p>
            <a:pPr eaLnBrk="1" hangingPunct="1">
              <a:defRPr/>
            </a:pPr>
            <a:r>
              <a:rPr lang="hr-H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UČENICI S TEŠKOĆAMA U RAZVOJU</a:t>
            </a:r>
            <a:endParaRPr lang="hr-H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50" y="0"/>
            <a:ext cx="1276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Oval 9"/>
          <p:cNvSpPr>
            <a:spLocks noChangeArrowheads="1"/>
          </p:cNvSpPr>
          <p:nvPr/>
        </p:nvSpPr>
        <p:spPr bwMode="auto">
          <a:xfrm>
            <a:off x="1042988" y="4292600"/>
            <a:ext cx="7561262" cy="21605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hr-HR" sz="2400">
                <a:latin typeface="Bookman Old Style" pitchFamily="18" charset="0"/>
              </a:rPr>
              <a:t>Upisuju se temeljem mišljenja stručnog tima za profesionalno usmjeravanje Hrvatskog zavoda za zapošljavanje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"/>
          <p:cNvSpPr txBox="1">
            <a:spLocks noChangeArrowheads="1"/>
          </p:cNvSpPr>
          <p:nvPr/>
        </p:nvSpPr>
        <p:spPr bwMode="auto">
          <a:xfrm>
            <a:off x="0" y="0"/>
            <a:ext cx="7885113" cy="1122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792000" rIns="432000">
            <a:spAutoFit/>
          </a:bodyPr>
          <a:lstStyle/>
          <a:p>
            <a:endParaRPr lang="hr-HR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50825" y="1125538"/>
          <a:ext cx="8447088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7" cstate="print"/>
          <a:srcRect l="4002" t="90224" r="78697" b="3531"/>
          <a:stretch>
            <a:fillRect/>
          </a:stretch>
        </p:blipFill>
        <p:spPr bwMode="auto">
          <a:xfrm>
            <a:off x="7867650" y="0"/>
            <a:ext cx="1276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0"/>
            <a:ext cx="7885113" cy="1130300"/>
          </a:xfrm>
          <a:prstGeom prst="rect">
            <a:avLst/>
          </a:prstGeom>
          <a:solidFill>
            <a:schemeClr val="bg1"/>
          </a:solidFill>
        </p:spPr>
        <p:txBody>
          <a:bodyPr tIns="72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dirty="0">
                <a:solidFill>
                  <a:schemeClr val="bg1">
                    <a:lumMod val="65000"/>
                  </a:schemeClr>
                </a:solidFill>
                <a:latin typeface="Bookman Old Style" pitchFamily="18" charset="0"/>
              </a:rPr>
              <a:t>Srednja škola – Centar za odgoj i obrazovanje Zagreb, Zagorska 14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251520" y="1124744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/>
          <p:cNvSpPr txBox="1">
            <a:spLocks noChangeArrowheads="1"/>
          </p:cNvSpPr>
          <p:nvPr/>
        </p:nvSpPr>
        <p:spPr bwMode="auto">
          <a:xfrm>
            <a:off x="0" y="0"/>
            <a:ext cx="7885113" cy="1122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792000" rIns="432000">
            <a:sp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hr-HR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hr-HR" dirty="0" smtClean="0">
                <a:solidFill>
                  <a:srgbClr val="002060"/>
                </a:solidFill>
                <a:latin typeface="Bookman Old Style" pitchFamily="18" charset="0"/>
              </a:rPr>
              <a:t>Kriteriji kojima se vodimo pri </a:t>
            </a:r>
            <a:br>
              <a:rPr lang="hr-HR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hr-HR" dirty="0" smtClean="0">
                <a:solidFill>
                  <a:srgbClr val="002060"/>
                </a:solidFill>
                <a:latin typeface="Bookman Old Style" pitchFamily="18" charset="0"/>
              </a:rPr>
              <a:t>traženju radnog mjesta za učenike</a:t>
            </a:r>
            <a:br>
              <a:rPr lang="hr-HR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hr-HR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85113" y="0"/>
            <a:ext cx="125888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771775" y="1268413"/>
            <a:ext cx="4895850" cy="10810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r-HR" sz="2400">
                <a:latin typeface="Bookman Old Style" pitchFamily="18" charset="0"/>
              </a:rPr>
              <a:t>Pronalazak stručne prakse za učenike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2341414">
            <a:off x="2582863" y="1862138"/>
            <a:ext cx="384175" cy="1136650"/>
          </a:xfrm>
          <a:prstGeom prst="downArrow">
            <a:avLst>
              <a:gd name="adj1" fmla="val 50000"/>
              <a:gd name="adj2" fmla="val 5010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hr-HR"/>
          </a:p>
        </p:txBody>
      </p:sp>
      <p:sp>
        <p:nvSpPr>
          <p:cNvPr id="12" name="Oval 11"/>
          <p:cNvSpPr/>
          <p:nvPr/>
        </p:nvSpPr>
        <p:spPr bwMode="auto">
          <a:xfrm>
            <a:off x="0" y="2781300"/>
            <a:ext cx="2987675" cy="1727200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hr-HR" sz="2000" dirty="0">
                <a:latin typeface="Bookman Old Style" pitchFamily="18" charset="0"/>
              </a:rPr>
              <a:t>Učenik sam pronađe mjesto</a:t>
            </a:r>
          </a:p>
          <a:p>
            <a:pPr>
              <a:defRPr/>
            </a:pPr>
            <a:r>
              <a:rPr lang="hr-HR" sz="2000" dirty="0">
                <a:latin typeface="Bookman Old Style" pitchFamily="18" charset="0"/>
              </a:rPr>
              <a:t>stručne prakse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563938" y="3141663"/>
            <a:ext cx="4752975" cy="115093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r-HR" sz="2400" b="1" dirty="0">
                <a:latin typeface="Bookman Old Style" pitchFamily="18" charset="0"/>
              </a:rPr>
              <a:t>VODITELJ ILI KOORDINATOR STRUČNE PRAKSE</a:t>
            </a:r>
          </a:p>
        </p:txBody>
      </p:sp>
      <p:sp>
        <p:nvSpPr>
          <p:cNvPr id="14" name="Down Arrow 13"/>
          <p:cNvSpPr>
            <a:spLocks noChangeArrowheads="1"/>
          </p:cNvSpPr>
          <p:nvPr/>
        </p:nvSpPr>
        <p:spPr bwMode="auto">
          <a:xfrm>
            <a:off x="4829175" y="2295525"/>
            <a:ext cx="384175" cy="915988"/>
          </a:xfrm>
          <a:prstGeom prst="downArrow">
            <a:avLst>
              <a:gd name="adj1" fmla="val 50000"/>
              <a:gd name="adj2" fmla="val 500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hr-HR"/>
          </a:p>
        </p:txBody>
      </p:sp>
      <p:sp>
        <p:nvSpPr>
          <p:cNvPr id="15" name="Down Arrow 14"/>
          <p:cNvSpPr>
            <a:spLocks noChangeArrowheads="1"/>
          </p:cNvSpPr>
          <p:nvPr/>
        </p:nvSpPr>
        <p:spPr bwMode="auto">
          <a:xfrm rot="-5400000">
            <a:off x="3046412" y="3154363"/>
            <a:ext cx="384175" cy="933450"/>
          </a:xfrm>
          <a:prstGeom prst="downArrow">
            <a:avLst>
              <a:gd name="adj1" fmla="val 50000"/>
              <a:gd name="adj2" fmla="val 5006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hr-H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708400" y="4652963"/>
            <a:ext cx="2663825" cy="6477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r-HR" sz="2000">
                <a:latin typeface="Bookman Old Style" pitchFamily="18" charset="0"/>
              </a:rPr>
              <a:t>Pratioci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635375" y="5661025"/>
            <a:ext cx="2665413" cy="647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r-HR" sz="2000" dirty="0">
                <a:latin typeface="Bookman Old Style" pitchFamily="18" charset="0"/>
              </a:rPr>
              <a:t>Razrednici</a:t>
            </a:r>
          </a:p>
        </p:txBody>
      </p:sp>
      <p:sp>
        <p:nvSpPr>
          <p:cNvPr id="18" name="Down Arrow 17"/>
          <p:cNvSpPr>
            <a:spLocks noChangeArrowheads="1"/>
          </p:cNvSpPr>
          <p:nvPr/>
        </p:nvSpPr>
        <p:spPr bwMode="auto">
          <a:xfrm>
            <a:off x="4859338" y="4292600"/>
            <a:ext cx="385762" cy="439738"/>
          </a:xfrm>
          <a:prstGeom prst="downArrow">
            <a:avLst>
              <a:gd name="adj1" fmla="val 50000"/>
              <a:gd name="adj2" fmla="val 499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hr-HR"/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>
            <a:off x="4859338" y="5300663"/>
            <a:ext cx="385762" cy="412750"/>
          </a:xfrm>
          <a:prstGeom prst="downArrow">
            <a:avLst>
              <a:gd name="adj1" fmla="val 50000"/>
              <a:gd name="adj2" fmla="val 4996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hr-H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712" y="0"/>
            <a:ext cx="538057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STRUČNA PRAKSA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1640" y="2348880"/>
            <a:ext cx="201622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hr-HR" sz="2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U ŠKOLI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0152" y="2276872"/>
            <a:ext cx="230425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IZVAN  ŠKOLE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3608" y="2780928"/>
            <a:ext cx="273630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Školska knjigovežnica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3212976"/>
            <a:ext cx="45720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Strukovne škole, privatni poslodavci, učenički domovi, domovi za starije, vrtići ......  </a:t>
            </a:r>
          </a:p>
        </p:txBody>
      </p:sp>
      <p:pic>
        <p:nvPicPr>
          <p:cNvPr id="1026" name="Picture 2" descr="http://ss-centar-odgojiobrazovanje-zg.skole.hr/upload/ss-centar-odgojiobrazovanje-zg/images/static3/662/Image/skolska_knjigovez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4167188"/>
            <a:ext cx="3275012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Down Arrow 22"/>
          <p:cNvSpPr/>
          <p:nvPr/>
        </p:nvSpPr>
        <p:spPr>
          <a:xfrm rot="3600363">
            <a:off x="3221832" y="853281"/>
            <a:ext cx="285750" cy="1868487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4" name="Down Arrow 23"/>
          <p:cNvSpPr/>
          <p:nvPr/>
        </p:nvSpPr>
        <p:spPr>
          <a:xfrm rot="18352067">
            <a:off x="5175250" y="925513"/>
            <a:ext cx="306388" cy="1909762"/>
          </a:xfrm>
          <a:prstGeom prst="downArrow">
            <a:avLst>
              <a:gd name="adj1" fmla="val 50000"/>
              <a:gd name="adj2" fmla="val 46785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030" name="Picture 6" descr="http://ss-centar-odgojiobrazovanje-zg.skole.hr/upload/ss-centar-odgojiobrazovanje-zg/album/12/thumb_img_3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5229225"/>
            <a:ext cx="10795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1166813"/>
          </a:xfrm>
          <a:prstGeom prst="rect">
            <a:avLst/>
          </a:prstGeom>
          <a:solidFill>
            <a:schemeClr val="bg1"/>
          </a:solidFill>
        </p:spPr>
        <p:txBody>
          <a:bodyPr tIns="0" bIns="180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+mn-lt"/>
              </a:rPr>
              <a:t>                                       </a:t>
            </a:r>
            <a:r>
              <a:rPr lang="hr-HR" sz="3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STRUČNA PRAKSA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      ODVIJA SE  </a:t>
            </a:r>
          </a:p>
        </p:txBody>
      </p:sp>
      <p:pic>
        <p:nvPicPr>
          <p:cNvPr id="24578" name="Picture 2" descr="http://ss-centar-odgojiobrazovanje-zg.skole.hr/upload/ss-centar-odgojiobrazovanje-zg/images/multistatic/36/Image/rezanje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0" y="0"/>
            <a:ext cx="2486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Pomoćni Autolimar">
            <a:hlinkClick r:id="rId7" tooltip="Pomoćni autolimar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35750" y="0"/>
            <a:ext cx="25082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0" y="0"/>
            <a:ext cx="7885113" cy="1122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792000" rIns="432000">
            <a:spAutoFit/>
          </a:bodyPr>
          <a:lstStyle/>
          <a:p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1228233" y="1"/>
            <a:ext cx="685379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NASTAVNI PLAN I PROGRAM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20688"/>
          <a:ext cx="8784973" cy="5817806"/>
        </p:xfrm>
        <a:graphic>
          <a:graphicData uri="http://schemas.openxmlformats.org/drawingml/2006/table">
            <a:tbl>
              <a:tblPr/>
              <a:tblGrid>
                <a:gridCol w="1929840"/>
                <a:gridCol w="646066"/>
                <a:gridCol w="767050"/>
                <a:gridCol w="855174"/>
                <a:gridCol w="621944"/>
                <a:gridCol w="621944"/>
                <a:gridCol w="1003434"/>
                <a:gridCol w="609582"/>
                <a:gridCol w="719278"/>
                <a:gridCol w="1010661"/>
              </a:tblGrid>
              <a:tr h="4751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latin typeface="Arial"/>
                          <a:ea typeface="Times New Roman"/>
                          <a:cs typeface="Times New Roman"/>
                        </a:rPr>
                        <a:t>Nastavni</a:t>
                      </a:r>
                      <a:r>
                        <a:rPr lang="en-GB" sz="1200" b="1" dirty="0"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GB" sz="1200" b="1" dirty="0" err="1">
                          <a:latin typeface="Arial"/>
                          <a:ea typeface="Times New Roman"/>
                          <a:cs typeface="Times New Roman"/>
                        </a:rPr>
                        <a:t>predmeti</a:t>
                      </a:r>
                      <a:endParaRPr lang="hr-H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kern="0" dirty="0">
                          <a:latin typeface="Arial"/>
                          <a:ea typeface="Times New Roman"/>
                          <a:cs typeface="Times New Roman"/>
                        </a:rPr>
                        <a:t>I.razred</a:t>
                      </a:r>
                      <a:endParaRPr lang="hr-HR" sz="1600" b="1" kern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Arial"/>
                          <a:ea typeface="Times New Roman"/>
                          <a:cs typeface="Times New Roman"/>
                        </a:rPr>
                        <a:t>(35 tjedana)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Arial"/>
                          <a:ea typeface="Times New Roman"/>
                          <a:cs typeface="Times New Roman"/>
                        </a:rPr>
                        <a:t>II.razred</a:t>
                      </a:r>
                      <a:endParaRPr lang="hr-HR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Arial"/>
                          <a:ea typeface="Times New Roman"/>
                          <a:cs typeface="Times New Roman"/>
                        </a:rPr>
                        <a:t>(35 tjedana)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4F81BD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III.razred</a:t>
                      </a:r>
                      <a:endParaRPr lang="hr-HR" sz="16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Arial"/>
                          <a:ea typeface="Times New Roman"/>
                          <a:cs typeface="Times New Roman"/>
                        </a:rPr>
                        <a:t>( 32 tjedna)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6541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dirty="0" smtClean="0">
                          <a:solidFill>
                            <a:srgbClr val="4F81BD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       </a:t>
                      </a:r>
                      <a:r>
                        <a:rPr lang="hr-HR" sz="1600" b="1" i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TJEDNO</a:t>
                      </a:r>
                      <a:r>
                        <a:rPr lang="hr-HR" sz="1400" b="1" i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 </a:t>
                      </a:r>
                      <a:endParaRPr lang="hr-HR" sz="1400" b="1" i="1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vert="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Arial"/>
                          <a:ea typeface="Times New Roman"/>
                          <a:cs typeface="Times New Roman"/>
                        </a:rPr>
                        <a:t>I.pol.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/>
                          <a:ea typeface="Times New Roman"/>
                          <a:cs typeface="Times New Roman"/>
                        </a:rPr>
                        <a:t>Na kraju godine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rgbClr val="243F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      </a:t>
                      </a:r>
                      <a:r>
                        <a:rPr lang="hr-HR" sz="16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TJEDNO</a:t>
                      </a:r>
                      <a:endParaRPr lang="hr-HR" sz="16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vert="vert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Arial"/>
                          <a:ea typeface="Times New Roman"/>
                          <a:cs typeface="Times New Roman"/>
                        </a:rPr>
                        <a:t>I.pol</a:t>
                      </a:r>
                      <a:r>
                        <a:rPr lang="hr-HR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de-DE" sz="1600" dirty="0" smtClean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/>
                          <a:ea typeface="Times New Roman"/>
                          <a:cs typeface="Times New Roman"/>
                        </a:rPr>
                        <a:t>Na kraju godine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TJEDNO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vert="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Arial"/>
                          <a:ea typeface="Times New Roman"/>
                          <a:cs typeface="Times New Roman"/>
                        </a:rPr>
                        <a:t>I.pol.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/>
                          <a:ea typeface="Times New Roman"/>
                          <a:cs typeface="Times New Roman"/>
                        </a:rPr>
                        <a:t>Na kraju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/>
                          <a:ea typeface="Times New Roman"/>
                          <a:cs typeface="Times New Roman"/>
                        </a:rPr>
                        <a:t>Godine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349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latin typeface="Arial"/>
                          <a:ea typeface="Times New Roman"/>
                          <a:cs typeface="Times New Roman"/>
                        </a:rPr>
                        <a:t>HRVATSKI JEZIK</a:t>
                      </a:r>
                      <a:endParaRPr lang="hr-H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105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105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96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349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latin typeface="Arial"/>
                          <a:ea typeface="Times New Roman"/>
                          <a:cs typeface="Times New Roman"/>
                        </a:rPr>
                        <a:t>ETIKA I KULTURA</a:t>
                      </a:r>
                      <a:endParaRPr lang="hr-H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369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latin typeface="Arial"/>
                          <a:ea typeface="Times New Roman"/>
                          <a:cs typeface="Times New Roman"/>
                        </a:rPr>
                        <a:t>POLITIKA I GOSPODARSTVO</a:t>
                      </a:r>
                      <a:endParaRPr lang="hr-H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__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___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___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349110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solidFill>
                            <a:srgbClr val="243F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MATEMATIKA</a:t>
                      </a:r>
                      <a:endParaRPr lang="hr-HR" sz="1400" b="1" i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105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105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64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369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latin typeface="Arial"/>
                          <a:ea typeface="Times New Roman"/>
                          <a:cs typeface="Times New Roman"/>
                        </a:rPr>
                        <a:t>TJELESNA I ZDRAV. KULTURA</a:t>
                      </a:r>
                      <a:endParaRPr lang="hr-H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64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369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latin typeface="Arial"/>
                          <a:ea typeface="Times New Roman"/>
                          <a:cs typeface="Times New Roman"/>
                        </a:rPr>
                        <a:t>TEHNOLOGIJA ZANIMANJA</a:t>
                      </a:r>
                      <a:endParaRPr lang="hr-H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105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105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96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369103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200" b="1" i="0" dirty="0">
                          <a:solidFill>
                            <a:srgbClr val="243F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VJERONAUK</a:t>
                      </a:r>
                      <a:endParaRPr lang="hr-HR" sz="1200" b="1" i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latin typeface="Arial"/>
                          <a:ea typeface="Times New Roman"/>
                          <a:cs typeface="Times New Roman"/>
                        </a:rPr>
                        <a:t>ETIKA</a:t>
                      </a:r>
                      <a:endParaRPr lang="hr-H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369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latin typeface="Arial"/>
                          <a:ea typeface="Times New Roman"/>
                          <a:cs typeface="Times New Roman"/>
                        </a:rPr>
                        <a:t>RAZREDNA ZAJEDNICA</a:t>
                      </a:r>
                      <a:endParaRPr lang="hr-H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553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/>
                          <a:ea typeface="Times New Roman"/>
                          <a:cs typeface="Times New Roman"/>
                        </a:rPr>
                        <a:t>UKUPNO TEORETSKA NASTAVA</a:t>
                      </a:r>
                      <a:endParaRPr lang="hr-H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224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490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240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/>
                          <a:ea typeface="Times New Roman"/>
                          <a:cs typeface="Times New Roman"/>
                        </a:rPr>
                        <a:t>525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224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/>
                          <a:ea typeface="Times New Roman"/>
                          <a:cs typeface="Times New Roman"/>
                        </a:rPr>
                        <a:t>448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69103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200" b="1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PRAKTIČNA</a:t>
                      </a:r>
                      <a:endParaRPr lang="hr-HR" sz="1200" b="1" i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NASTAVA</a:t>
                      </a:r>
                      <a:endParaRPr lang="hr-HR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hr-H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224</a:t>
                      </a:r>
                      <a:endParaRPr lang="hr-H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490</a:t>
                      </a:r>
                      <a:endParaRPr lang="hr-H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hr-H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224</a:t>
                      </a:r>
                      <a:endParaRPr lang="hr-H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490</a:t>
                      </a:r>
                      <a:endParaRPr lang="hr-H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hr-H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320</a:t>
                      </a:r>
                      <a:endParaRPr lang="hr-H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640</a:t>
                      </a:r>
                      <a:endParaRPr lang="hr-H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49110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200" b="1" i="0" u="sng" dirty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SVEUKUPNO</a:t>
                      </a:r>
                      <a:endParaRPr lang="hr-HR" sz="1200" i="1" dirty="0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Times New Roman"/>
                          <a:cs typeface="Times New Roman"/>
                        </a:rPr>
                        <a:t>448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Arial"/>
                          <a:ea typeface="Times New Roman"/>
                          <a:cs typeface="Times New Roman"/>
                        </a:rPr>
                        <a:t>980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Times New Roman"/>
                          <a:cs typeface="Times New Roman"/>
                        </a:rPr>
                        <a:t>464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Arial"/>
                          <a:ea typeface="Times New Roman"/>
                          <a:cs typeface="Times New Roman"/>
                        </a:rPr>
                        <a:t>1015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Times New Roman"/>
                          <a:cs typeface="Times New Roman"/>
                        </a:rPr>
                        <a:t>544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Arial"/>
                          <a:ea typeface="Times New Roman"/>
                          <a:cs typeface="Times New Roman"/>
                        </a:rPr>
                        <a:t>1088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50" y="0"/>
            <a:ext cx="1276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0" y="0"/>
            <a:ext cx="7885113" cy="1122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792000" rIns="432000">
            <a:sp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ORGANIZACIJA NASTAVE</a:t>
            </a:r>
            <a:endParaRPr lang="hr-HR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25538"/>
            <a:ext cx="8447088" cy="554355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hr-HR" sz="2800" dirty="0">
                <a:latin typeface="Bookman Old Style" pitchFamily="18" charset="0"/>
              </a:rPr>
              <a:t>Školovanje za sva zanimanja traje tri godine. Nakon završenog trećeg razreda i položenog završnog ispita učenici dobijaju svjedodžbu o stečenom zanimanju na razini niže stručne spreme. </a:t>
            </a:r>
            <a:endParaRPr lang="hr-HR" sz="2800" dirty="0" smtClean="0">
              <a:latin typeface="Bookman Old Style" pitchFamily="18" charset="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hr-HR" sz="2800" dirty="0" smtClean="0">
                <a:latin typeface="Bookman Old Style" pitchFamily="18" charset="0"/>
              </a:rPr>
              <a:t>Nastava se </a:t>
            </a:r>
            <a:r>
              <a:rPr lang="hr-HR" sz="2800" dirty="0">
                <a:latin typeface="Bookman Old Style" pitchFamily="18" charset="0"/>
              </a:rPr>
              <a:t>izvodi u petodnevnom radnom tjednu u dvije smjene. Učenicima se izmjenjuje tjedan teorijske nastave sa </a:t>
            </a:r>
            <a:r>
              <a:rPr lang="hr-HR" sz="2800" dirty="0" smtClean="0">
                <a:latin typeface="Bookman Old Style" pitchFamily="18" charset="0"/>
              </a:rPr>
              <a:t>tjednom stručne </a:t>
            </a:r>
            <a:r>
              <a:rPr lang="hr-HR" sz="2800" dirty="0">
                <a:latin typeface="Bookman Old Style" pitchFamily="18" charset="0"/>
              </a:rPr>
              <a:t>prakse.</a:t>
            </a:r>
          </a:p>
          <a:p>
            <a:pPr eaLnBrk="1" hangingPunct="1">
              <a:lnSpc>
                <a:spcPts val="2500"/>
              </a:lnSpc>
              <a:buFontTx/>
              <a:buBlip>
                <a:blip r:embed="rId2"/>
              </a:buBlip>
              <a:defRPr/>
            </a:pPr>
            <a:r>
              <a:rPr lang="hr-HR" sz="2800" dirty="0">
                <a:latin typeface="Bookman Old Style" pitchFamily="18" charset="0"/>
              </a:rPr>
              <a:t>Realizacija nastave odvija se  prema </a:t>
            </a:r>
            <a:endParaRPr lang="hr-HR" sz="2800" dirty="0" smtClean="0">
              <a:latin typeface="Bookman Old Style" pitchFamily="18" charset="0"/>
            </a:endParaRPr>
          </a:p>
          <a:p>
            <a:pPr eaLnBrk="1" hangingPunct="1">
              <a:lnSpc>
                <a:spcPts val="2500"/>
              </a:lnSpc>
              <a:buFontTx/>
              <a:buNone/>
              <a:defRPr/>
            </a:pPr>
            <a:r>
              <a:rPr lang="hr-HR" sz="2800" dirty="0" smtClean="0">
                <a:latin typeface="Bookman Old Style" pitchFamily="18" charset="0"/>
              </a:rPr>
              <a:t>    planu i </a:t>
            </a:r>
            <a:r>
              <a:rPr lang="hr-HR" sz="2800" dirty="0">
                <a:latin typeface="Bookman Old Style" pitchFamily="18" charset="0"/>
              </a:rPr>
              <a:t>programu koji </a:t>
            </a:r>
            <a:r>
              <a:rPr lang="hr-HR" sz="2800" dirty="0" smtClean="0">
                <a:latin typeface="Bookman Old Style" pitchFamily="18" charset="0"/>
              </a:rPr>
              <a:t>obuhvaća</a:t>
            </a:r>
          </a:p>
          <a:p>
            <a:pPr eaLnBrk="1" hangingPunct="1">
              <a:lnSpc>
                <a:spcPts val="2500"/>
              </a:lnSpc>
              <a:buFontTx/>
              <a:buNone/>
              <a:defRPr/>
            </a:pPr>
            <a:r>
              <a:rPr lang="hr-HR" sz="2800" dirty="0" smtClean="0">
                <a:latin typeface="Bookman Old Style" pitchFamily="18" charset="0"/>
              </a:rPr>
              <a:t>    općeobrazovne predmete </a:t>
            </a:r>
            <a:r>
              <a:rPr lang="hr-HR" sz="2800" dirty="0">
                <a:latin typeface="Bookman Old Style" pitchFamily="18" charset="0"/>
              </a:rPr>
              <a:t>i stručnu </a:t>
            </a:r>
            <a:endParaRPr lang="hr-HR" sz="2800" dirty="0" smtClean="0">
              <a:latin typeface="Bookman Old Style" pitchFamily="18" charset="0"/>
            </a:endParaRPr>
          </a:p>
          <a:p>
            <a:pPr eaLnBrk="1" hangingPunct="1">
              <a:lnSpc>
                <a:spcPts val="2500"/>
              </a:lnSpc>
              <a:buFontTx/>
              <a:buNone/>
              <a:defRPr/>
            </a:pPr>
            <a:r>
              <a:rPr lang="hr-HR" sz="2800" dirty="0" smtClean="0">
                <a:latin typeface="Bookman Old Style" pitchFamily="18" charset="0"/>
              </a:rPr>
              <a:t>    praksu</a:t>
            </a:r>
            <a:r>
              <a:rPr lang="hr-HR" sz="2800" dirty="0">
                <a:latin typeface="Bookman Old Style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hr-HR" dirty="0"/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292600"/>
            <a:ext cx="13636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 cstate="print"/>
          <a:srcRect l="4002" t="90224" r="78697" b="3531"/>
          <a:stretch>
            <a:fillRect/>
          </a:stretch>
        </p:blipFill>
        <p:spPr bwMode="auto">
          <a:xfrm>
            <a:off x="7867650" y="0"/>
            <a:ext cx="1276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FFFFFF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135</TotalTime>
  <Words>757</Words>
  <Application>Microsoft Office PowerPoint</Application>
  <PresentationFormat>Prikaz na zaslonu (4:3)</PresentationFormat>
  <Paragraphs>251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Theme1</vt:lpstr>
      <vt:lpstr>PowerPointova prezentacija</vt:lpstr>
      <vt:lpstr>KAKVA SMO ŠKOLA?</vt:lpstr>
      <vt:lpstr> OBRAZOVNI SEKTORI  i PROGRAMI </vt:lpstr>
      <vt:lpstr>UČENICI S TEŠKOĆAMA U RAZVOJU</vt:lpstr>
      <vt:lpstr>PowerPointova prezentacija</vt:lpstr>
      <vt:lpstr> Kriteriji kojima se vodimo pri  traženju radnog mjesta za učenike </vt:lpstr>
      <vt:lpstr>PowerPointova prezentacija</vt:lpstr>
      <vt:lpstr>PowerPointova prezentacija</vt:lpstr>
      <vt:lpstr>ORGANIZACIJA NASTAVE</vt:lpstr>
      <vt:lpstr>Radno mjesto gdje će učenik obavljati svoju  stručnu praksu</vt:lpstr>
      <vt:lpstr>PowerPointova prezentacija</vt:lpstr>
      <vt:lpstr>PowerPointova prezentacija</vt:lpstr>
      <vt:lpstr>KOORDINATOR SLUŽBE PRAĆENJA</vt:lpstr>
      <vt:lpstr>PROFESORI – PRATIOCI UČENIKA NA STRUČNOJ PRAKSI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DARH 2 d.o.o. za graditeljstvo i akustiku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 Štimac</dc:creator>
  <cp:lastModifiedBy>Vlatka Klašnja</cp:lastModifiedBy>
  <cp:revision>27</cp:revision>
  <dcterms:created xsi:type="dcterms:W3CDTF">2013-01-12T16:29:31Z</dcterms:created>
  <dcterms:modified xsi:type="dcterms:W3CDTF">2013-01-28T13:18:58Z</dcterms:modified>
</cp:coreProperties>
</file>